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302" r:id="rId4"/>
    <p:sldId id="301" r:id="rId5"/>
    <p:sldId id="296" r:id="rId6"/>
    <p:sldId id="314" r:id="rId7"/>
    <p:sldId id="315" r:id="rId8"/>
    <p:sldId id="316" r:id="rId9"/>
    <p:sldId id="317" r:id="rId10"/>
    <p:sldId id="307" r:id="rId11"/>
    <p:sldId id="292" r:id="rId12"/>
    <p:sldId id="294" r:id="rId13"/>
    <p:sldId id="311" r:id="rId14"/>
    <p:sldId id="288" r:id="rId15"/>
    <p:sldId id="306" r:id="rId16"/>
    <p:sldId id="303" r:id="rId17"/>
    <p:sldId id="313" r:id="rId18"/>
    <p:sldId id="310" r:id="rId19"/>
    <p:sldId id="318" r:id="rId20"/>
    <p:sldId id="312" r:id="rId21"/>
    <p:sldId id="285" r:id="rId22"/>
  </p:sldIdLst>
  <p:sldSz cx="12192000" cy="6858000"/>
  <p:notesSz cx="6797675" cy="9928225"/>
  <p:defaultText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5E78"/>
    <a:srgbClr val="AD8100"/>
    <a:srgbClr val="B39019"/>
    <a:srgbClr val="D3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2674" autoAdjust="0"/>
  </p:normalViewPr>
  <p:slideViewPr>
    <p:cSldViewPr snapToGrid="0">
      <p:cViewPr varScale="1">
        <p:scale>
          <a:sx n="65" d="100"/>
          <a:sy n="65" d="100"/>
        </p:scale>
        <p:origin x="704"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306778BD-22E6-F747-AD07-2627F21FB412}" type="datetimeFigureOut">
              <a:rPr lang="en-US" smtClean="0"/>
              <a:t>11/28/2019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D5C6C5B-01DE-924F-9529-1A8D066B2C73}" type="slidenum">
              <a:rPr lang="en-US" smtClean="0"/>
              <a:t>‹#›</a:t>
            </a:fld>
            <a:endParaRPr lang="en-US"/>
          </a:p>
        </p:txBody>
      </p:sp>
    </p:spTree>
    <p:extLst>
      <p:ext uri="{BB962C8B-B14F-4D97-AF65-F5344CB8AC3E}">
        <p14:creationId xmlns:p14="http://schemas.microsoft.com/office/powerpoint/2010/main" val="676003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KW" dirty="0" smtClean="0"/>
              <a:t>إعادة صياغة الأحكام للتوضيح</a:t>
            </a:r>
            <a:r>
              <a:rPr lang="ar-KW" baseline="0" dirty="0" smtClean="0"/>
              <a:t> بما يخص وظيفة مستشار استثمار رئيسي وإضافة وظيفة مقوم أصول رئيسي بحيث لم يتم التعديل </a:t>
            </a:r>
          </a:p>
          <a:p>
            <a:pPr marL="171450" indent="-171450" algn="r" rtl="1">
              <a:buFont typeface="Arial" panose="020B0604020202020204" pitchFamily="34" charset="0"/>
              <a:buChar char="•"/>
            </a:pPr>
            <a:r>
              <a:rPr lang="ar-KW" baseline="0" dirty="0" smtClean="0"/>
              <a:t> بند( 4) يخص المادة 3-3-8</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baseline="0" dirty="0" smtClean="0"/>
              <a:t>بند (5) التجديد يخص الوظائف فقط</a:t>
            </a:r>
            <a:endParaRPr lang="en-US" dirty="0"/>
          </a:p>
        </p:txBody>
      </p:sp>
      <p:sp>
        <p:nvSpPr>
          <p:cNvPr id="4" name="Slide Number Placeholder 3"/>
          <p:cNvSpPr>
            <a:spLocks noGrp="1"/>
          </p:cNvSpPr>
          <p:nvPr>
            <p:ph type="sldNum" sz="quarter" idx="10"/>
          </p:nvPr>
        </p:nvSpPr>
        <p:spPr/>
        <p:txBody>
          <a:bodyPr/>
          <a:lstStyle/>
          <a:p>
            <a:fld id="{8D5C6C5B-01DE-924F-9529-1A8D066B2C73}" type="slidenum">
              <a:rPr lang="en-US" smtClean="0"/>
              <a:t>13</a:t>
            </a:fld>
            <a:endParaRPr lang="en-US"/>
          </a:p>
        </p:txBody>
      </p:sp>
    </p:spTree>
    <p:extLst>
      <p:ext uri="{BB962C8B-B14F-4D97-AF65-F5344CB8AC3E}">
        <p14:creationId xmlns:p14="http://schemas.microsoft.com/office/powerpoint/2010/main" val="351313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KW" dirty="0" smtClean="0"/>
              <a:t>1.	منصب عضو مجلس إدارة:</a:t>
            </a:r>
          </a:p>
          <a:p>
            <a:pPr algn="r" rtl="1"/>
            <a:r>
              <a:rPr lang="ar-KW" dirty="0" smtClean="0"/>
              <a:t>-	تم تفصيل المجالات المالية كونها كانت مضللة.</a:t>
            </a:r>
          </a:p>
          <a:p>
            <a:pPr algn="r" rtl="1"/>
            <a:r>
              <a:rPr lang="ar-KW" dirty="0" smtClean="0"/>
              <a:t>-	تم إضافة خبرة الدكتور الأكاديمي في مجال التعليم في مجال الدراسات الاقتصادية أو المالية أو القانونية أو الإدارية لتكون من ضمن الخبرة المطلوبة.</a:t>
            </a:r>
          </a:p>
          <a:p>
            <a:pPr algn="r" rtl="1"/>
            <a:r>
              <a:rPr lang="ar-KW" dirty="0" smtClean="0"/>
              <a:t>2.	وظيفة الرئيس التنفيذي:   </a:t>
            </a:r>
          </a:p>
          <a:p>
            <a:pPr algn="r" rtl="1"/>
            <a:r>
              <a:rPr lang="ar-KW" dirty="0" smtClean="0"/>
              <a:t>-	تم إضافة مؤهل المعاهد التطبيقية في الدراسات الاقتصادية أو المالية أو القانونية أو الإدارية ومجال الدراسات الأخرى والخبرات العملية المطلوبة.</a:t>
            </a:r>
          </a:p>
          <a:p>
            <a:pPr algn="r" rtl="1"/>
            <a:r>
              <a:rPr lang="ar-KW" dirty="0" smtClean="0"/>
              <a:t>3.	وظيفة كبار التنفيذيين:</a:t>
            </a:r>
          </a:p>
          <a:p>
            <a:pPr algn="r" rtl="1"/>
            <a:r>
              <a:rPr lang="ar-KW" dirty="0" smtClean="0"/>
              <a:t>-	تم إضافة مؤهل المعاهد التطبيقية في الدراسات الاقتصادية أو المالية أو القانونية أو الإدارية ومجال الدراسات الأخرى والخبرات العملية المطلوبة.</a:t>
            </a:r>
          </a:p>
          <a:p>
            <a:pPr algn="r" rtl="1"/>
            <a:endParaRPr lang="en-US" dirty="0"/>
          </a:p>
        </p:txBody>
      </p:sp>
      <p:sp>
        <p:nvSpPr>
          <p:cNvPr id="4" name="Slide Number Placeholder 3"/>
          <p:cNvSpPr>
            <a:spLocks noGrp="1"/>
          </p:cNvSpPr>
          <p:nvPr>
            <p:ph type="sldNum" sz="quarter" idx="10"/>
          </p:nvPr>
        </p:nvSpPr>
        <p:spPr/>
        <p:txBody>
          <a:bodyPr/>
          <a:lstStyle/>
          <a:p>
            <a:fld id="{8D5C6C5B-01DE-924F-9529-1A8D066B2C73}" type="slidenum">
              <a:rPr lang="en-US" smtClean="0"/>
              <a:t>14</a:t>
            </a:fld>
            <a:endParaRPr lang="en-US"/>
          </a:p>
        </p:txBody>
      </p:sp>
    </p:spTree>
    <p:extLst>
      <p:ext uri="{BB962C8B-B14F-4D97-AF65-F5344CB8AC3E}">
        <p14:creationId xmlns:p14="http://schemas.microsoft.com/office/powerpoint/2010/main" val="4213355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D5C6C5B-01DE-924F-9529-1A8D066B2C73}" type="slidenum">
              <a:rPr lang="en-US" smtClean="0"/>
              <a:t>18</a:t>
            </a:fld>
            <a:endParaRPr lang="en-US"/>
          </a:p>
        </p:txBody>
      </p:sp>
    </p:spTree>
    <p:extLst>
      <p:ext uri="{BB962C8B-B14F-4D97-AF65-F5344CB8AC3E}">
        <p14:creationId xmlns:p14="http://schemas.microsoft.com/office/powerpoint/2010/main" val="2123088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KW" dirty="0" smtClean="0"/>
              <a:t>إعادة صياغة الأحكام للتوضيح</a:t>
            </a:r>
            <a:r>
              <a:rPr lang="ar-KW" baseline="0" dirty="0" smtClean="0"/>
              <a:t> بما يخص وظيفة مستشار استثمار رئيسي وإضافة وظيفة مقوم أصول رئيسي بحيث لم يتم التعديل </a:t>
            </a:r>
          </a:p>
          <a:p>
            <a:r>
              <a:rPr lang="ar-KW" baseline="0" dirty="0" smtClean="0"/>
              <a:t> بند 4 يخص المادة 3-3-8</a:t>
            </a:r>
            <a:endParaRPr lang="en-US" dirty="0"/>
          </a:p>
        </p:txBody>
      </p:sp>
      <p:sp>
        <p:nvSpPr>
          <p:cNvPr id="4" name="Slide Number Placeholder 3"/>
          <p:cNvSpPr>
            <a:spLocks noGrp="1"/>
          </p:cNvSpPr>
          <p:nvPr>
            <p:ph type="sldNum" sz="quarter" idx="10"/>
          </p:nvPr>
        </p:nvSpPr>
        <p:spPr/>
        <p:txBody>
          <a:bodyPr/>
          <a:lstStyle/>
          <a:p>
            <a:fld id="{8D5C6C5B-01DE-924F-9529-1A8D066B2C73}" type="slidenum">
              <a:rPr lang="en-US" smtClean="0"/>
              <a:t>19</a:t>
            </a:fld>
            <a:endParaRPr lang="en-US"/>
          </a:p>
        </p:txBody>
      </p:sp>
    </p:spTree>
    <p:extLst>
      <p:ext uri="{BB962C8B-B14F-4D97-AF65-F5344CB8AC3E}">
        <p14:creationId xmlns:p14="http://schemas.microsoft.com/office/powerpoint/2010/main" val="163782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D5C6C5B-01DE-924F-9529-1A8D066B2C73}" type="slidenum">
              <a:rPr lang="en-US" smtClean="0"/>
              <a:t>20</a:t>
            </a:fld>
            <a:endParaRPr lang="en-US"/>
          </a:p>
        </p:txBody>
      </p:sp>
    </p:spTree>
    <p:extLst>
      <p:ext uri="{BB962C8B-B14F-4D97-AF65-F5344CB8AC3E}">
        <p14:creationId xmlns:p14="http://schemas.microsoft.com/office/powerpoint/2010/main" val="1058634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KW"/>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01/04/1441</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987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01/04/1441</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4298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KW"/>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01/04/1441</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08616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10"/>
          </p:nvPr>
        </p:nvSpPr>
        <p:spPr/>
        <p:txBody>
          <a:bodyPr/>
          <a:lstStyle/>
          <a:p>
            <a:fld id="{A6584352-4896-44F0-A209-39C488F0A516}" type="datetimeFigureOut">
              <a:rPr lang="ar-KW" smtClean="0"/>
              <a:t>01/04/1441</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71589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KW"/>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6584352-4896-44F0-A209-39C488F0A516}" type="datetimeFigureOut">
              <a:rPr lang="ar-KW" smtClean="0"/>
              <a:t>01/04/1441</a:t>
            </a:fld>
            <a:endParaRPr lang="ar-KW"/>
          </a:p>
        </p:txBody>
      </p:sp>
      <p:sp>
        <p:nvSpPr>
          <p:cNvPr id="5" name="Footer Placeholder 4"/>
          <p:cNvSpPr>
            <a:spLocks noGrp="1"/>
          </p:cNvSpPr>
          <p:nvPr>
            <p:ph type="ftr" sz="quarter" idx="11"/>
          </p:nvPr>
        </p:nvSpPr>
        <p:spPr/>
        <p:txBody>
          <a:bodyPr/>
          <a:lstStyle/>
          <a:p>
            <a:endParaRPr lang="ar-KW"/>
          </a:p>
        </p:txBody>
      </p:sp>
      <p:sp>
        <p:nvSpPr>
          <p:cNvPr id="6" name="Slide Number Placeholder 5"/>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92681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Date Placeholder 4"/>
          <p:cNvSpPr>
            <a:spLocks noGrp="1"/>
          </p:cNvSpPr>
          <p:nvPr>
            <p:ph type="dt" sz="half" idx="10"/>
          </p:nvPr>
        </p:nvSpPr>
        <p:spPr/>
        <p:txBody>
          <a:bodyPr/>
          <a:lstStyle/>
          <a:p>
            <a:fld id="{A6584352-4896-44F0-A209-39C488F0A516}" type="datetimeFigureOut">
              <a:rPr lang="ar-KW" smtClean="0"/>
              <a:t>01/04/1441</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0353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KW"/>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7" name="Date Placeholder 6"/>
          <p:cNvSpPr>
            <a:spLocks noGrp="1"/>
          </p:cNvSpPr>
          <p:nvPr>
            <p:ph type="dt" sz="half" idx="10"/>
          </p:nvPr>
        </p:nvSpPr>
        <p:spPr/>
        <p:txBody>
          <a:bodyPr/>
          <a:lstStyle/>
          <a:p>
            <a:fld id="{A6584352-4896-44F0-A209-39C488F0A516}" type="datetimeFigureOut">
              <a:rPr lang="ar-KW" smtClean="0"/>
              <a:t>01/04/1441</a:t>
            </a:fld>
            <a:endParaRPr lang="ar-KW"/>
          </a:p>
        </p:txBody>
      </p:sp>
      <p:sp>
        <p:nvSpPr>
          <p:cNvPr id="8" name="Footer Placeholder 7"/>
          <p:cNvSpPr>
            <a:spLocks noGrp="1"/>
          </p:cNvSpPr>
          <p:nvPr>
            <p:ph type="ftr" sz="quarter" idx="11"/>
          </p:nvPr>
        </p:nvSpPr>
        <p:spPr/>
        <p:txBody>
          <a:bodyPr/>
          <a:lstStyle/>
          <a:p>
            <a:endParaRPr lang="ar-KW"/>
          </a:p>
        </p:txBody>
      </p:sp>
      <p:sp>
        <p:nvSpPr>
          <p:cNvPr id="9" name="Slide Number Placeholder 8"/>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83133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KW"/>
          </a:p>
        </p:txBody>
      </p:sp>
      <p:sp>
        <p:nvSpPr>
          <p:cNvPr id="3" name="Date Placeholder 2"/>
          <p:cNvSpPr>
            <a:spLocks noGrp="1"/>
          </p:cNvSpPr>
          <p:nvPr>
            <p:ph type="dt" sz="half" idx="10"/>
          </p:nvPr>
        </p:nvSpPr>
        <p:spPr/>
        <p:txBody>
          <a:bodyPr/>
          <a:lstStyle/>
          <a:p>
            <a:fld id="{A6584352-4896-44F0-A209-39C488F0A516}" type="datetimeFigureOut">
              <a:rPr lang="ar-KW" smtClean="0"/>
              <a:t>01/04/1441</a:t>
            </a:fld>
            <a:endParaRPr lang="ar-KW"/>
          </a:p>
        </p:txBody>
      </p:sp>
      <p:sp>
        <p:nvSpPr>
          <p:cNvPr id="4" name="Footer Placeholder 3"/>
          <p:cNvSpPr>
            <a:spLocks noGrp="1"/>
          </p:cNvSpPr>
          <p:nvPr>
            <p:ph type="ftr" sz="quarter" idx="11"/>
          </p:nvPr>
        </p:nvSpPr>
        <p:spPr/>
        <p:txBody>
          <a:bodyPr/>
          <a:lstStyle/>
          <a:p>
            <a:endParaRPr lang="ar-KW"/>
          </a:p>
        </p:txBody>
      </p:sp>
      <p:sp>
        <p:nvSpPr>
          <p:cNvPr id="5" name="Slide Number Placeholder 4"/>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212091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84352-4896-44F0-A209-39C488F0A516}" type="datetimeFigureOut">
              <a:rPr lang="ar-KW" smtClean="0"/>
              <a:t>01/04/1441</a:t>
            </a:fld>
            <a:endParaRPr lang="ar-KW"/>
          </a:p>
        </p:txBody>
      </p:sp>
      <p:sp>
        <p:nvSpPr>
          <p:cNvPr id="3" name="Footer Placeholder 2"/>
          <p:cNvSpPr>
            <a:spLocks noGrp="1"/>
          </p:cNvSpPr>
          <p:nvPr>
            <p:ph type="ftr" sz="quarter" idx="11"/>
          </p:nvPr>
        </p:nvSpPr>
        <p:spPr/>
        <p:txBody>
          <a:bodyPr/>
          <a:lstStyle/>
          <a:p>
            <a:endParaRPr lang="ar-KW"/>
          </a:p>
        </p:txBody>
      </p:sp>
      <p:sp>
        <p:nvSpPr>
          <p:cNvPr id="4" name="Slide Number Placeholder 3"/>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276751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KW"/>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01/04/1441</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315806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KW"/>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KW"/>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584352-4896-44F0-A209-39C488F0A516}" type="datetimeFigureOut">
              <a:rPr lang="ar-KW" smtClean="0"/>
              <a:t>01/04/1441</a:t>
            </a:fld>
            <a:endParaRPr lang="ar-KW"/>
          </a:p>
        </p:txBody>
      </p:sp>
      <p:sp>
        <p:nvSpPr>
          <p:cNvPr id="6" name="Footer Placeholder 5"/>
          <p:cNvSpPr>
            <a:spLocks noGrp="1"/>
          </p:cNvSpPr>
          <p:nvPr>
            <p:ph type="ftr" sz="quarter" idx="11"/>
          </p:nvPr>
        </p:nvSpPr>
        <p:spPr/>
        <p:txBody>
          <a:bodyPr/>
          <a:lstStyle/>
          <a:p>
            <a:endParaRPr lang="ar-KW"/>
          </a:p>
        </p:txBody>
      </p:sp>
      <p:sp>
        <p:nvSpPr>
          <p:cNvPr id="7" name="Slide Number Placeholder 6"/>
          <p:cNvSpPr>
            <a:spLocks noGrp="1"/>
          </p:cNvSpPr>
          <p:nvPr>
            <p:ph type="sldNum" sz="quarter" idx="12"/>
          </p:nvPr>
        </p:nvSpPr>
        <p:spPr/>
        <p:txBody>
          <a:bodyPr/>
          <a:lstStyle/>
          <a:p>
            <a:fld id="{D617D6B5-4F74-419E-BB4B-29ED9B35EF7E}" type="slidenum">
              <a:rPr lang="ar-KW" smtClean="0"/>
              <a:t>‹#›</a:t>
            </a:fld>
            <a:endParaRPr lang="ar-KW"/>
          </a:p>
        </p:txBody>
      </p:sp>
    </p:spTree>
    <p:extLst>
      <p:ext uri="{BB962C8B-B14F-4D97-AF65-F5344CB8AC3E}">
        <p14:creationId xmlns:p14="http://schemas.microsoft.com/office/powerpoint/2010/main" val="15614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KW"/>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584352-4896-44F0-A209-39C488F0A516}" type="datetimeFigureOut">
              <a:rPr lang="ar-KW" smtClean="0"/>
              <a:t>01/04/1441</a:t>
            </a:fld>
            <a:endParaRPr lang="ar-KW"/>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KW"/>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7D6B5-4F74-419E-BB4B-29ED9B35EF7E}" type="slidenum">
              <a:rPr lang="ar-KW" smtClean="0"/>
              <a:t>‹#›</a:t>
            </a:fld>
            <a:endParaRPr lang="ar-KW"/>
          </a:p>
        </p:txBody>
      </p:sp>
    </p:spTree>
    <p:extLst>
      <p:ext uri="{BB962C8B-B14F-4D97-AF65-F5344CB8AC3E}">
        <p14:creationId xmlns:p14="http://schemas.microsoft.com/office/powerpoint/2010/main" val="3309502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K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10.9.2.50:8010/documents/651018/986111/%D9%85%D8%B1%D8%AD%D9%84%D8%A9+1.PNG/996d8151-bdf4-4058-b972-d1ea5581a960?t=156691632924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10.9.2.50:8010/documents/651018/986111/%D9%85%D8%B1%D8%AD%D9%84%D8%A9+2.PNG/4fcb4d5d-3250-4a58-bf91-d560fb1c91c6?t=156691652445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10.9.2.50:8010/documents/651018/986111/%D9%85%D8%B1%D8%AD%D9%84%D8%A9+3.PNG/96710f6a-a523-49eb-802b-48bfd5048648?t=156691653470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1753" y="1531183"/>
            <a:ext cx="9144000" cy="911710"/>
          </a:xfrm>
        </p:spPr>
        <p:txBody>
          <a:bodyPr>
            <a:normAutofit/>
          </a:bodyPr>
          <a:lstStyle/>
          <a:p>
            <a:r>
              <a:rPr lang="ar-KW" sz="4000" b="1" dirty="0">
                <a:solidFill>
                  <a:srgbClr val="AD8100"/>
                </a:solidFill>
                <a:cs typeface="mohammad bold art 1" pitchFamily="2" charset="-78"/>
              </a:rPr>
              <a:t>ورشة عمل</a:t>
            </a:r>
            <a:endParaRPr lang="ar-KW" sz="4000" dirty="0">
              <a:solidFill>
                <a:srgbClr val="AD8100"/>
              </a:solidFill>
            </a:endParaRPr>
          </a:p>
        </p:txBody>
      </p:sp>
      <p:sp>
        <p:nvSpPr>
          <p:cNvPr id="3" name="Subtitle 2"/>
          <p:cNvSpPr>
            <a:spLocks noGrp="1"/>
          </p:cNvSpPr>
          <p:nvPr>
            <p:ph type="subTitle" idx="1"/>
          </p:nvPr>
        </p:nvSpPr>
        <p:spPr>
          <a:xfrm>
            <a:off x="1601753" y="2708876"/>
            <a:ext cx="9144000" cy="575809"/>
          </a:xfrm>
        </p:spPr>
        <p:txBody>
          <a:bodyPr>
            <a:noAutofit/>
          </a:bodyPr>
          <a:lstStyle/>
          <a:p>
            <a:pPr lvl="1" rtl="1">
              <a:lnSpc>
                <a:spcPct val="150000"/>
              </a:lnSpc>
            </a:pPr>
            <a:r>
              <a:rPr lang="ar-KW" b="1" dirty="0">
                <a:solidFill>
                  <a:schemeClr val="accent1">
                    <a:lumMod val="50000"/>
                  </a:schemeClr>
                </a:solidFill>
                <a:latin typeface="Calibri" pitchFamily="34" charset="0"/>
                <a:cs typeface="mohammad bold art 1" pitchFamily="2" charset="-78"/>
              </a:rPr>
              <a:t>تعديل بعض أحكام اللائحة التنفيذية للقانون رقم (7) لسنة 2010 بشأن إنشاء هيئة أسواق المال وتنظيم نشاط الأوراق المالية وتعديلاتهما في إطار تطبيق مشروع الاختبارات التأهيلية للوظائف واجبة التسجيل</a:t>
            </a:r>
          </a:p>
        </p:txBody>
      </p:sp>
      <p:sp>
        <p:nvSpPr>
          <p:cNvPr id="7" name="Subtitle 2"/>
          <p:cNvSpPr txBox="1">
            <a:spLocks/>
          </p:cNvSpPr>
          <p:nvPr/>
        </p:nvSpPr>
        <p:spPr>
          <a:xfrm>
            <a:off x="1101448" y="3540757"/>
            <a:ext cx="9644305" cy="575809"/>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endParaRPr lang="ar-KW" sz="3600" dirty="0">
              <a:solidFill>
                <a:schemeClr val="tx2">
                  <a:lumMod val="75000"/>
                </a:schemeClr>
              </a:solidFill>
              <a:cs typeface="mohammad bold art 1" pitchFamily="2" charset="-78"/>
            </a:endParaRPr>
          </a:p>
        </p:txBody>
      </p:sp>
      <p:sp>
        <p:nvSpPr>
          <p:cNvPr id="4" name="Rectangle 3"/>
          <p:cNvSpPr/>
          <p:nvPr/>
        </p:nvSpPr>
        <p:spPr>
          <a:xfrm>
            <a:off x="3125753" y="4810522"/>
            <a:ext cx="6096000" cy="861774"/>
          </a:xfrm>
          <a:prstGeom prst="rect">
            <a:avLst/>
          </a:prstGeom>
        </p:spPr>
        <p:txBody>
          <a:bodyPr>
            <a:spAutoFit/>
          </a:bodyPr>
          <a:lstStyle/>
          <a:p>
            <a:pPr algn="ctr"/>
            <a:r>
              <a:rPr lang="ar-KW" sz="2000" b="1" dirty="0" smtClean="0">
                <a:solidFill>
                  <a:srgbClr val="1F497D"/>
                </a:solidFill>
                <a:cs typeface="mohammad bold art 1" pitchFamily="2" charset="-78"/>
              </a:rPr>
              <a:t>إدارة التراخيص والتسجيل</a:t>
            </a:r>
          </a:p>
          <a:p>
            <a:pPr algn="ctr"/>
            <a:endParaRPr lang="ar-KW" sz="1000" b="1" dirty="0">
              <a:solidFill>
                <a:srgbClr val="1F497D"/>
              </a:solidFill>
              <a:cs typeface="mohammad bold art 1" pitchFamily="2" charset="-78"/>
            </a:endParaRPr>
          </a:p>
          <a:p>
            <a:pPr algn="ctr" rtl="1"/>
            <a:r>
              <a:rPr lang="ar-KW" sz="2000" b="1" dirty="0" smtClean="0">
                <a:solidFill>
                  <a:srgbClr val="1F497D"/>
                </a:solidFill>
                <a:cs typeface="mohammad bold art 1" pitchFamily="2" charset="-78"/>
              </a:rPr>
              <a:t>3 ديسمبر </a:t>
            </a:r>
            <a:r>
              <a:rPr lang="ar-KW" sz="2000" b="1" dirty="0" smtClean="0">
                <a:solidFill>
                  <a:srgbClr val="1F497D"/>
                </a:solidFill>
                <a:cs typeface="mohammad bold art 1" pitchFamily="2" charset="-78"/>
              </a:rPr>
              <a:t>2019</a:t>
            </a:r>
            <a:endParaRPr lang="ar-KW" sz="2000" b="1" dirty="0">
              <a:solidFill>
                <a:srgbClr val="1F497D"/>
              </a:solidFill>
              <a:cs typeface="mohammad bold art 1" pitchFamily="2" charset="-78"/>
            </a:endParaRPr>
          </a:p>
        </p:txBody>
      </p:sp>
      <p:cxnSp>
        <p:nvCxnSpPr>
          <p:cNvPr id="11" name="Straight Connector 10"/>
          <p:cNvCxnSpPr/>
          <p:nvPr/>
        </p:nvCxnSpPr>
        <p:spPr>
          <a:xfrm>
            <a:off x="4040649" y="4260255"/>
            <a:ext cx="3931920" cy="9772"/>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40453671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19" y="2121603"/>
            <a:ext cx="6455482" cy="492373"/>
          </a:xfrm>
        </p:spPr>
        <p:txBody>
          <a:bodyPr>
            <a:noAutofit/>
          </a:bodyPr>
          <a:lstStyle/>
          <a:p>
            <a:pPr lvl="0" algn="r" rtl="1" fontAlgn="base">
              <a:spcAft>
                <a:spcPts val="600"/>
              </a:spcAft>
            </a:pPr>
            <a:r>
              <a:rPr lang="ar-KW" sz="4000" b="1" dirty="0" smtClean="0">
                <a:solidFill>
                  <a:srgbClr val="AD8100"/>
                </a:solidFill>
                <a:latin typeface="Calibri" pitchFamily="34" charset="0"/>
                <a:cs typeface="mohammad bold art 1" pitchFamily="2" charset="-78"/>
              </a:rPr>
              <a:t>ثالثاً: </a:t>
            </a:r>
            <a:endParaRPr lang="ar-KW" sz="4000" b="1" dirty="0">
              <a:solidFill>
                <a:srgbClr val="AD8100"/>
              </a:solidFill>
              <a:latin typeface="Calibri" pitchFamily="34" charset="0"/>
              <a:cs typeface="mohammad bold art 1" pitchFamily="2" charset="-78"/>
            </a:endParaRPr>
          </a:p>
        </p:txBody>
      </p:sp>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200" b="1" dirty="0">
                <a:solidFill>
                  <a:schemeClr val="accent1">
                    <a:lumMod val="50000"/>
                  </a:schemeClr>
                </a:solidFill>
                <a:latin typeface="Calibri" pitchFamily="34" charset="0"/>
                <a:cs typeface="mohammad bold art 1" pitchFamily="2" charset="-78"/>
              </a:rPr>
              <a:t>تعديل الكتاب الأول (التعريفات)</a:t>
            </a:r>
          </a:p>
          <a:p>
            <a:endParaRPr lang="ar-KW" sz="4000" dirty="0"/>
          </a:p>
        </p:txBody>
      </p:sp>
      <p:cxnSp>
        <p:nvCxnSpPr>
          <p:cNvPr id="7" name="Straight Connector 6"/>
          <p:cNvCxnSpPr/>
          <p:nvPr/>
        </p:nvCxnSpPr>
        <p:spPr>
          <a:xfrm>
            <a:off x="3128196" y="3814732"/>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80321807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1709" y="1288722"/>
            <a:ext cx="2961013" cy="4172817"/>
          </a:xfrm>
        </p:spPr>
      </p:pic>
      <p:sp>
        <p:nvSpPr>
          <p:cNvPr id="8" name="Rectangle 7"/>
          <p:cNvSpPr/>
          <p:nvPr/>
        </p:nvSpPr>
        <p:spPr>
          <a:xfrm>
            <a:off x="6014248" y="270740"/>
            <a:ext cx="3714478" cy="430887"/>
          </a:xfrm>
          <a:prstGeom prst="rect">
            <a:avLst/>
          </a:prstGeom>
        </p:spPr>
        <p:txBody>
          <a:bodyPr wrap="none">
            <a:spAutoFit/>
          </a:bodyPr>
          <a:lstStyle/>
          <a:p>
            <a:r>
              <a:rPr lang="ar-KW" sz="2200" b="1" dirty="0" smtClean="0">
                <a:solidFill>
                  <a:schemeClr val="accent1">
                    <a:lumMod val="50000"/>
                  </a:schemeClr>
                </a:solidFill>
                <a:latin typeface="Calibri" pitchFamily="34" charset="0"/>
                <a:cs typeface="mohammad bold art 1" pitchFamily="2" charset="-78"/>
              </a:rPr>
              <a:t>تعديل </a:t>
            </a:r>
            <a:r>
              <a:rPr lang="ar-KW" sz="2200" b="1" dirty="0">
                <a:solidFill>
                  <a:schemeClr val="accent1">
                    <a:lumMod val="50000"/>
                  </a:schemeClr>
                </a:solidFill>
                <a:latin typeface="Calibri" pitchFamily="34" charset="0"/>
                <a:cs typeface="mohammad bold art 1" pitchFamily="2" charset="-78"/>
              </a:rPr>
              <a:t>الكتاب الأول (التعريفات)</a:t>
            </a:r>
            <a:endParaRPr lang="en-US" sz="2200" dirty="0"/>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Title 1"/>
          <p:cNvSpPr txBox="1">
            <a:spLocks/>
          </p:cNvSpPr>
          <p:nvPr/>
        </p:nvSpPr>
        <p:spPr>
          <a:xfrm>
            <a:off x="838200" y="90545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r>
              <a:rPr lang="ar-KW" sz="1600" dirty="0" smtClean="0">
                <a:solidFill>
                  <a:schemeClr val="accent1">
                    <a:lumMod val="50000"/>
                  </a:schemeClr>
                </a:solidFill>
                <a:latin typeface="Calibri" pitchFamily="34" charset="0"/>
                <a:ea typeface="+mn-ea"/>
                <a:cs typeface="mohammad bold art 1" pitchFamily="2" charset="-78"/>
              </a:rPr>
              <a:t/>
            </a:r>
            <a:br>
              <a:rPr lang="ar-KW" sz="1600" dirty="0" smtClean="0">
                <a:solidFill>
                  <a:schemeClr val="accent1">
                    <a:lumMod val="50000"/>
                  </a:schemeClr>
                </a:solidFill>
                <a:latin typeface="Calibri" pitchFamily="34" charset="0"/>
                <a:ea typeface="+mn-ea"/>
                <a:cs typeface="mohammad bold art 1" pitchFamily="2" charset="-78"/>
              </a:rPr>
            </a:br>
            <a:endParaRPr lang="en-US" sz="1600" dirty="0">
              <a:solidFill>
                <a:schemeClr val="accent1">
                  <a:lumMod val="50000"/>
                </a:schemeClr>
              </a:solidFill>
              <a:latin typeface="Calibri" pitchFamily="34" charset="0"/>
              <a:ea typeface="+mn-ea"/>
              <a:cs typeface="mohammad bold art 1" pitchFamily="2" charset="-78"/>
            </a:endParaRPr>
          </a:p>
        </p:txBody>
      </p:sp>
      <p:sp>
        <p:nvSpPr>
          <p:cNvPr id="14" name="Title 1"/>
          <p:cNvSpPr>
            <a:spLocks noGrp="1"/>
          </p:cNvSpPr>
          <p:nvPr>
            <p:ph type="title"/>
          </p:nvPr>
        </p:nvSpPr>
        <p:spPr>
          <a:xfrm>
            <a:off x="6339253" y="1224875"/>
            <a:ext cx="5009213" cy="3333699"/>
          </a:xfrm>
        </p:spPr>
        <p:txBody>
          <a:bodyPr>
            <a:normAutofit/>
          </a:bodyPr>
          <a:lstStyle/>
          <a:p>
            <a:pPr marL="342900" indent="-342900" algn="r" rtl="1">
              <a:lnSpc>
                <a:spcPct val="150000"/>
              </a:lnSpc>
              <a:buFont typeface="Arial" panose="020B0604020202020204" pitchFamily="34" charset="0"/>
              <a:buChar char="•"/>
            </a:pPr>
            <a:r>
              <a:rPr lang="ar-KW" sz="2200" dirty="0" smtClean="0">
                <a:solidFill>
                  <a:schemeClr val="accent1">
                    <a:lumMod val="50000"/>
                  </a:schemeClr>
                </a:solidFill>
                <a:latin typeface="Calibri" pitchFamily="34" charset="0"/>
                <a:ea typeface="+mn-ea"/>
                <a:cs typeface="mohammad bold art 1" pitchFamily="2" charset="-78"/>
              </a:rPr>
              <a:t>تم إضافة كل من التعريفات التالية:</a:t>
            </a:r>
            <a:br>
              <a:rPr lang="ar-KW" sz="2200" dirty="0" smtClean="0">
                <a:solidFill>
                  <a:schemeClr val="accent1">
                    <a:lumMod val="50000"/>
                  </a:schemeClr>
                </a:solidFill>
                <a:latin typeface="Calibri" pitchFamily="34" charset="0"/>
                <a:ea typeface="+mn-ea"/>
                <a:cs typeface="mohammad bold art 1" pitchFamily="2" charset="-78"/>
              </a:rPr>
            </a:br>
            <a:r>
              <a:rPr lang="ar-KW" sz="2200" dirty="0" smtClean="0">
                <a:solidFill>
                  <a:schemeClr val="accent1">
                    <a:lumMod val="50000"/>
                  </a:schemeClr>
                </a:solidFill>
                <a:latin typeface="Calibri" pitchFamily="34" charset="0"/>
                <a:ea typeface="+mn-ea"/>
                <a:cs typeface="mohammad bold art 1" pitchFamily="2" charset="-78"/>
              </a:rPr>
              <a:t/>
            </a:r>
            <a:br>
              <a:rPr lang="ar-KW" sz="2200" dirty="0" smtClean="0">
                <a:solidFill>
                  <a:schemeClr val="accent1">
                    <a:lumMod val="50000"/>
                  </a:schemeClr>
                </a:solidFill>
                <a:latin typeface="Calibri" pitchFamily="34" charset="0"/>
                <a:ea typeface="+mn-ea"/>
                <a:cs typeface="mohammad bold art 1" pitchFamily="2" charset="-78"/>
              </a:rPr>
            </a:br>
            <a:r>
              <a:rPr lang="ar-KW" sz="2200" dirty="0" smtClean="0">
                <a:solidFill>
                  <a:schemeClr val="accent1">
                    <a:lumMod val="50000"/>
                  </a:schemeClr>
                </a:solidFill>
                <a:latin typeface="Calibri" pitchFamily="34" charset="0"/>
                <a:ea typeface="+mn-ea"/>
                <a:cs typeface="mohammad bold art 1" pitchFamily="2" charset="-78"/>
              </a:rPr>
              <a:t>1. برنامج المؤهلات المهنية</a:t>
            </a:r>
            <a:br>
              <a:rPr lang="ar-KW" sz="2200" dirty="0" smtClean="0">
                <a:solidFill>
                  <a:schemeClr val="accent1">
                    <a:lumMod val="50000"/>
                  </a:schemeClr>
                </a:solidFill>
                <a:latin typeface="Calibri" pitchFamily="34" charset="0"/>
                <a:ea typeface="+mn-ea"/>
                <a:cs typeface="mohammad bold art 1" pitchFamily="2" charset="-78"/>
              </a:rPr>
            </a:br>
            <a:r>
              <a:rPr lang="ar-KW" sz="2200" dirty="0" smtClean="0">
                <a:solidFill>
                  <a:schemeClr val="accent1">
                    <a:lumMod val="50000"/>
                  </a:schemeClr>
                </a:solidFill>
                <a:latin typeface="Calibri" pitchFamily="34" charset="0"/>
                <a:ea typeface="+mn-ea"/>
                <a:cs typeface="mohammad bold art 1" pitchFamily="2" charset="-78"/>
              </a:rPr>
              <a:t>2. مستشار استثمار رئيسي</a:t>
            </a:r>
            <a:br>
              <a:rPr lang="ar-KW" sz="2200" dirty="0" smtClean="0">
                <a:solidFill>
                  <a:schemeClr val="accent1">
                    <a:lumMod val="50000"/>
                  </a:schemeClr>
                </a:solidFill>
                <a:latin typeface="Calibri" pitchFamily="34" charset="0"/>
                <a:ea typeface="+mn-ea"/>
                <a:cs typeface="mohammad bold art 1" pitchFamily="2" charset="-78"/>
              </a:rPr>
            </a:br>
            <a:r>
              <a:rPr lang="ar-KW" sz="2200" dirty="0" smtClean="0">
                <a:solidFill>
                  <a:schemeClr val="accent1">
                    <a:lumMod val="50000"/>
                  </a:schemeClr>
                </a:solidFill>
                <a:latin typeface="Calibri" pitchFamily="34" charset="0"/>
                <a:ea typeface="+mn-ea"/>
                <a:cs typeface="mohammad bold art 1" pitchFamily="2" charset="-78"/>
              </a:rPr>
              <a:t>3. مقوم أصول رئيسي</a:t>
            </a:r>
            <a:r>
              <a:rPr lang="ar-KW" sz="1600" dirty="0">
                <a:solidFill>
                  <a:schemeClr val="accent1">
                    <a:lumMod val="50000"/>
                  </a:schemeClr>
                </a:solidFill>
                <a:latin typeface="Calibri" pitchFamily="34" charset="0"/>
                <a:ea typeface="+mn-ea"/>
                <a:cs typeface="mohammad bold art 1" pitchFamily="2" charset="-78"/>
              </a:rPr>
              <a:t/>
            </a:r>
            <a:br>
              <a:rPr lang="ar-KW" sz="1600" dirty="0">
                <a:solidFill>
                  <a:schemeClr val="accent1">
                    <a:lumMod val="50000"/>
                  </a:schemeClr>
                </a:solidFill>
                <a:latin typeface="Calibri" pitchFamily="34" charset="0"/>
                <a:ea typeface="+mn-ea"/>
                <a:cs typeface="mohammad bold art 1" pitchFamily="2" charset="-78"/>
              </a:rPr>
            </a:br>
            <a:endParaRPr lang="en-US" sz="1600" dirty="0">
              <a:solidFill>
                <a:schemeClr val="accent1">
                  <a:lumMod val="50000"/>
                </a:schemeClr>
              </a:solidFill>
              <a:latin typeface="Calibri" pitchFamily="34" charset="0"/>
              <a:ea typeface="+mn-ea"/>
              <a:cs typeface="mohammad bold art 1" pitchFamily="2" charset="-78"/>
            </a:endParaRPr>
          </a:p>
        </p:txBody>
      </p:sp>
    </p:spTree>
    <p:extLst>
      <p:ext uri="{BB962C8B-B14F-4D97-AF65-F5344CB8AC3E}">
        <p14:creationId xmlns:p14="http://schemas.microsoft.com/office/powerpoint/2010/main" val="9966296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19" y="2121603"/>
            <a:ext cx="6455482" cy="492373"/>
          </a:xfrm>
        </p:spPr>
        <p:txBody>
          <a:bodyPr>
            <a:noAutofit/>
          </a:bodyPr>
          <a:lstStyle/>
          <a:p>
            <a:pPr lvl="0" algn="r" rtl="1" fontAlgn="base">
              <a:spcAft>
                <a:spcPts val="600"/>
              </a:spcAft>
            </a:pPr>
            <a:r>
              <a:rPr lang="ar-KW" sz="4000" b="1" dirty="0" smtClean="0">
                <a:solidFill>
                  <a:srgbClr val="AD8100"/>
                </a:solidFill>
                <a:latin typeface="Calibri" pitchFamily="34" charset="0"/>
                <a:cs typeface="mohammad bold art 1" pitchFamily="2" charset="-78"/>
              </a:rPr>
              <a:t>رابعاً: </a:t>
            </a:r>
            <a:endParaRPr lang="ar-KW" sz="4000" b="1" dirty="0">
              <a:solidFill>
                <a:srgbClr val="AD8100"/>
              </a:solidFill>
              <a:latin typeface="Calibri" pitchFamily="34" charset="0"/>
              <a:cs typeface="mohammad bold art 1" pitchFamily="2" charset="-78"/>
            </a:endParaRPr>
          </a:p>
        </p:txBody>
      </p:sp>
      <p:sp>
        <p:nvSpPr>
          <p:cNvPr id="6" name="Subtitle 5"/>
          <p:cNvSpPr>
            <a:spLocks noGrp="1"/>
          </p:cNvSpPr>
          <p:nvPr>
            <p:ph type="subTitle" idx="1"/>
          </p:nvPr>
        </p:nvSpPr>
        <p:spPr>
          <a:xfrm>
            <a:off x="681645" y="3083690"/>
            <a:ext cx="10673540" cy="944331"/>
          </a:xfrm>
        </p:spPr>
        <p:txBody>
          <a:bodyPr>
            <a:normAutofit fontScale="77500" lnSpcReduction="20000"/>
          </a:bodyPr>
          <a:lstStyle/>
          <a:p>
            <a:r>
              <a:rPr lang="ar-KW" sz="4100" b="1" dirty="0">
                <a:solidFill>
                  <a:schemeClr val="accent1">
                    <a:lumMod val="50000"/>
                  </a:schemeClr>
                </a:solidFill>
                <a:latin typeface="Calibri" pitchFamily="34" charset="0"/>
                <a:cs typeface="mohammad bold art 1" pitchFamily="2" charset="-78"/>
              </a:rPr>
              <a:t>تعديل الكتاب </a:t>
            </a:r>
            <a:r>
              <a:rPr lang="ar-KW" sz="4100" b="1" dirty="0" smtClean="0">
                <a:solidFill>
                  <a:schemeClr val="accent1">
                    <a:lumMod val="50000"/>
                  </a:schemeClr>
                </a:solidFill>
                <a:latin typeface="Calibri" pitchFamily="34" charset="0"/>
                <a:cs typeface="mohammad bold art 1" pitchFamily="2" charset="-78"/>
              </a:rPr>
              <a:t>الخامس</a:t>
            </a:r>
          </a:p>
          <a:p>
            <a:r>
              <a:rPr lang="ar-KW" sz="4100" b="1" dirty="0" smtClean="0">
                <a:solidFill>
                  <a:schemeClr val="accent1">
                    <a:lumMod val="50000"/>
                  </a:schemeClr>
                </a:solidFill>
                <a:latin typeface="Calibri" pitchFamily="34" charset="0"/>
                <a:cs typeface="mohammad bold art 1" pitchFamily="2" charset="-78"/>
              </a:rPr>
              <a:t> </a:t>
            </a:r>
            <a:r>
              <a:rPr lang="ar-KW" sz="4100" b="1" dirty="0">
                <a:solidFill>
                  <a:schemeClr val="accent1">
                    <a:lumMod val="50000"/>
                  </a:schemeClr>
                </a:solidFill>
                <a:latin typeface="Calibri" pitchFamily="34" charset="0"/>
                <a:cs typeface="mohammad bold art 1" pitchFamily="2" charset="-78"/>
              </a:rPr>
              <a:t>(أنشطة الأوراق المالية والأشخاص المسجلون)</a:t>
            </a:r>
            <a:endParaRPr lang="en-US" sz="4100" b="1" dirty="0"/>
          </a:p>
          <a:p>
            <a:endParaRPr lang="ar-KW" sz="4000" dirty="0"/>
          </a:p>
        </p:txBody>
      </p:sp>
      <p:cxnSp>
        <p:nvCxnSpPr>
          <p:cNvPr id="11" name="Straight Connector 10"/>
          <p:cNvCxnSpPr/>
          <p:nvPr/>
        </p:nvCxnSpPr>
        <p:spPr>
          <a:xfrm>
            <a:off x="2967973" y="4151555"/>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73886906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799" y="1450652"/>
            <a:ext cx="2953512" cy="4131774"/>
          </a:xfrm>
          <a:prstGeom prst="rect">
            <a:avLst/>
          </a:prstGeom>
        </p:spPr>
      </p:pic>
      <p:cxnSp>
        <p:nvCxnSpPr>
          <p:cNvPr id="10" name="Straight Connector 9"/>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Rectangle 10"/>
          <p:cNvSpPr/>
          <p:nvPr/>
        </p:nvSpPr>
        <p:spPr>
          <a:xfrm>
            <a:off x="2339908" y="254866"/>
            <a:ext cx="8042910" cy="430887"/>
          </a:xfrm>
          <a:prstGeom prst="rect">
            <a:avLst/>
          </a:prstGeom>
        </p:spPr>
        <p:txBody>
          <a:bodyPr wrap="square">
            <a:spAutoFit/>
          </a:bodyPr>
          <a:lstStyle/>
          <a:p>
            <a:r>
              <a:rPr lang="ar-KW" sz="2200" b="1" dirty="0" smtClean="0">
                <a:solidFill>
                  <a:schemeClr val="accent1">
                    <a:lumMod val="50000"/>
                  </a:schemeClr>
                </a:solidFill>
                <a:latin typeface="Calibri" pitchFamily="34" charset="0"/>
                <a:cs typeface="mohammad bold art 1" pitchFamily="2" charset="-78"/>
              </a:rPr>
              <a:t>تعديل </a:t>
            </a:r>
            <a:r>
              <a:rPr lang="ar-KW" sz="2200" b="1" dirty="0">
                <a:solidFill>
                  <a:schemeClr val="accent1">
                    <a:lumMod val="50000"/>
                  </a:schemeClr>
                </a:solidFill>
                <a:latin typeface="Calibri" pitchFamily="34" charset="0"/>
                <a:cs typeface="mohammad bold art 1" pitchFamily="2" charset="-78"/>
              </a:rPr>
              <a:t>الكتاب الخامس (أنشطة الأوراق المالية والأشخاص المسجلون)</a:t>
            </a:r>
            <a:endParaRPr lang="en-US" sz="2200" dirty="0"/>
          </a:p>
        </p:txBody>
      </p:sp>
      <p:graphicFrame>
        <p:nvGraphicFramePr>
          <p:cNvPr id="3" name="Table 2"/>
          <p:cNvGraphicFramePr>
            <a:graphicFrameLocks noGrp="1"/>
          </p:cNvGraphicFramePr>
          <p:nvPr>
            <p:extLst>
              <p:ext uri="{D42A27DB-BD31-4B8C-83A1-F6EECF244321}">
                <p14:modId xmlns:p14="http://schemas.microsoft.com/office/powerpoint/2010/main" val="1649492917"/>
              </p:ext>
            </p:extLst>
          </p:nvPr>
        </p:nvGraphicFramePr>
        <p:xfrm>
          <a:off x="4005072" y="1244073"/>
          <a:ext cx="7517502" cy="4592063"/>
        </p:xfrm>
        <a:graphic>
          <a:graphicData uri="http://schemas.openxmlformats.org/drawingml/2006/table">
            <a:tbl>
              <a:tblPr firstRow="1" bandRow="1">
                <a:tableStyleId>{5C22544A-7EE6-4342-B048-85BDC9FD1C3A}</a:tableStyleId>
              </a:tblPr>
              <a:tblGrid>
                <a:gridCol w="7517502">
                  <a:extLst>
                    <a:ext uri="{9D8B030D-6E8A-4147-A177-3AD203B41FA5}">
                      <a16:colId xmlns:a16="http://schemas.microsoft.com/office/drawing/2014/main" val="4028936315"/>
                    </a:ext>
                  </a:extLst>
                </a:gridCol>
              </a:tblGrid>
              <a:tr h="3670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KW" sz="2000" b="1" kern="1200" dirty="0" smtClean="0">
                          <a:solidFill>
                            <a:schemeClr val="bg1"/>
                          </a:solidFill>
                          <a:latin typeface="Calibri" pitchFamily="34" charset="0"/>
                          <a:ea typeface="+mn-ea"/>
                          <a:cs typeface="mohammad bold art 1" pitchFamily="2" charset="-78"/>
                        </a:rPr>
                        <a:t>ملخص</a:t>
                      </a:r>
                      <a:r>
                        <a:rPr lang="ar-KW" sz="2000" b="1" kern="1200" baseline="0" dirty="0" smtClean="0">
                          <a:solidFill>
                            <a:schemeClr val="bg1"/>
                          </a:solidFill>
                          <a:latin typeface="Calibri" pitchFamily="34" charset="0"/>
                          <a:ea typeface="+mn-ea"/>
                          <a:cs typeface="mohammad bold art 1" pitchFamily="2" charset="-78"/>
                        </a:rPr>
                        <a:t> ال</a:t>
                      </a:r>
                      <a:r>
                        <a:rPr lang="ar-KW" sz="2000" b="1" kern="1200" dirty="0" smtClean="0">
                          <a:solidFill>
                            <a:schemeClr val="bg1"/>
                          </a:solidFill>
                          <a:latin typeface="Calibri" pitchFamily="34" charset="0"/>
                          <a:ea typeface="+mn-ea"/>
                          <a:cs typeface="mohammad bold art 1" pitchFamily="2" charset="-78"/>
                        </a:rPr>
                        <a:t>تعديلات </a:t>
                      </a:r>
                      <a:endParaRPr lang="en-US" sz="2000" b="1" kern="1200" dirty="0" smtClean="0">
                        <a:solidFill>
                          <a:schemeClr val="bg1"/>
                        </a:solidFill>
                        <a:latin typeface="Calibri" pitchFamily="34" charset="0"/>
                        <a:ea typeface="+mn-ea"/>
                        <a:cs typeface="mohammad bold art 1" pitchFamily="2" charset="-78"/>
                      </a:endParaRPr>
                    </a:p>
                  </a:txBody>
                  <a:tcPr>
                    <a:solidFill>
                      <a:schemeClr val="accent1">
                        <a:lumMod val="50000"/>
                      </a:schemeClr>
                    </a:solidFill>
                  </a:tcPr>
                </a:tc>
                <a:extLst>
                  <a:ext uri="{0D108BD9-81ED-4DB2-BD59-A6C34878D82A}">
                    <a16:rowId xmlns:a16="http://schemas.microsoft.com/office/drawing/2014/main" val="4152230354"/>
                  </a:ext>
                </a:extLst>
              </a:tr>
              <a:tr h="574422">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KW" sz="1600" b="0" kern="1200" dirty="0" smtClean="0">
                          <a:solidFill>
                            <a:schemeClr val="accent1">
                              <a:lumMod val="50000"/>
                            </a:schemeClr>
                          </a:solidFill>
                          <a:latin typeface="Calibri" pitchFamily="34" charset="0"/>
                          <a:ea typeface="+mn-ea"/>
                          <a:cs typeface="mohammad bold art 1" pitchFamily="2" charset="-78"/>
                        </a:rPr>
                        <a:t>1. تم إضافة بعض الأحكام الخاصة للترشح والتسجيل حيث تم تضمين الإجراءات المعمول بها بهذا الخصوص لغرض توضيحها</a:t>
                      </a:r>
                      <a:endParaRPr lang="en-US" sz="1600" b="0" kern="1200" dirty="0" smtClean="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360588719"/>
                  </a:ext>
                </a:extLst>
              </a:tr>
              <a:tr h="624351">
                <a:tc>
                  <a:txBody>
                    <a:bodyPr/>
                    <a:lstStyle/>
                    <a:p>
                      <a:pPr marL="0" algn="just"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2. توضيح أحكام الوظائف واجبة التسجيل بالنسبة للشخص المرخص له بمزاولة نشاط مستشار استثمار ونشاط تقويم الأصول أو أحد هذين النشاطين دون غيرهما من أنشطة الأوراق المالية</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437791714"/>
                  </a:ext>
                </a:extLst>
              </a:tr>
              <a:tr h="536430">
                <a:tc>
                  <a:txBody>
                    <a:bodyPr/>
                    <a:lstStyle/>
                    <a:p>
                      <a:pPr marL="0" algn="just"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3. تضمين قيود الجمع بين المناصب والوظائف واجبة التسجيل المنصوص عليها في مواد أخرى من اللائحة التنفيذية </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536185264"/>
                  </a:ext>
                </a:extLst>
              </a:tr>
              <a:tr h="627888">
                <a:tc>
                  <a:txBody>
                    <a:bodyPr/>
                    <a:lstStyle/>
                    <a:p>
                      <a:pPr marL="0" algn="just"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4. تم إضافة متطلبات تنفيذ مشروع الاختبارات التأهيلية للوظائف واجبة التسجيل بالتعاون مع معهد </a:t>
                      </a:r>
                      <a:r>
                        <a:rPr lang="en-US" sz="1600" b="0" kern="1200" dirty="0" smtClean="0">
                          <a:solidFill>
                            <a:schemeClr val="accent1">
                              <a:lumMod val="50000"/>
                            </a:schemeClr>
                          </a:solidFill>
                          <a:latin typeface="Calibri" pitchFamily="34" charset="0"/>
                          <a:ea typeface="+mn-ea"/>
                          <a:cs typeface="mohammad bold art 1" pitchFamily="2" charset="-78"/>
                        </a:rPr>
                        <a:t>CISI</a:t>
                      </a:r>
                      <a:r>
                        <a:rPr lang="ar-KW" sz="1600" b="0" kern="1200" dirty="0" smtClean="0">
                          <a:solidFill>
                            <a:schemeClr val="accent1">
                              <a:lumMod val="50000"/>
                            </a:schemeClr>
                          </a:solidFill>
                          <a:latin typeface="Calibri" pitchFamily="34" charset="0"/>
                          <a:ea typeface="+mn-ea"/>
                          <a:cs typeface="mohammad bold art 1" pitchFamily="2" charset="-78"/>
                        </a:rPr>
                        <a:t> ومخرجاته المتمثلة ببرنامج المؤهلات المهنية للوظائف واجبة التسجيل</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561827137"/>
                  </a:ext>
                </a:extLst>
              </a:tr>
              <a:tr h="486896">
                <a:tc>
                  <a:txBody>
                    <a:bodyPr/>
                    <a:lstStyle/>
                    <a:p>
                      <a:pPr marL="0" algn="just"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5. تم إضافة تنظيم خاص بتسجيل وإلغاء وتجديد تسجيل المناصب والوظائف واجبة التسجيل </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326034897"/>
                  </a:ext>
                </a:extLst>
              </a:tr>
              <a:tr h="475488">
                <a:tc>
                  <a:txBody>
                    <a:bodyPr/>
                    <a:lstStyle/>
                    <a:p>
                      <a:pPr marL="0" algn="just" defTabSz="914400" rtl="1" eaLnBrk="1" latinLnBrk="0" hangingPunct="1"/>
                      <a:r>
                        <a:rPr lang="ar-KW" sz="1600" b="0" kern="1200" noProof="0" dirty="0" smtClean="0">
                          <a:solidFill>
                            <a:schemeClr val="accent1">
                              <a:lumMod val="50000"/>
                            </a:schemeClr>
                          </a:solidFill>
                          <a:latin typeface="Calibri" pitchFamily="34" charset="0"/>
                          <a:ea typeface="+mn-ea"/>
                          <a:cs typeface="mohammad bold art 1" pitchFamily="2" charset="-78"/>
                        </a:rPr>
                        <a:t>6. تم التعديل والتوضيح على آلية تقديم طلب الترشيح والتسجيل</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1845574876"/>
                  </a:ext>
                </a:extLst>
              </a:tr>
              <a:tr h="762295">
                <a:tc>
                  <a:txBody>
                    <a:bodyPr/>
                    <a:lstStyle/>
                    <a:p>
                      <a:pPr marL="0" algn="just"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7. تم التعديل والتوضيح والإضافة على بعض شروط المؤهلات العلمية والمهنية والخبرات العملية الواجب توافرها في المناصب والوظائف واجبة التسجيل لدى الشخص المرخص له وفقاً لقواعد الكفاءة والنزاهة</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1315168081"/>
                  </a:ext>
                </a:extLst>
              </a:tr>
            </a:tbl>
          </a:graphicData>
        </a:graphic>
      </p:graphicFrame>
    </p:spTree>
    <p:extLst>
      <p:ext uri="{BB962C8B-B14F-4D97-AF65-F5344CB8AC3E}">
        <p14:creationId xmlns:p14="http://schemas.microsoft.com/office/powerpoint/2010/main" val="3758290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765" y="697821"/>
            <a:ext cx="9144000" cy="492373"/>
          </a:xfrm>
        </p:spPr>
        <p:txBody>
          <a:bodyPr>
            <a:noAutofit/>
          </a:bodyPr>
          <a:lstStyle/>
          <a:p>
            <a:pPr algn="r"/>
            <a:r>
              <a:rPr lang="ar-KW" sz="2200" b="1" dirty="0">
                <a:solidFill>
                  <a:schemeClr val="accent1">
                    <a:lumMod val="50000"/>
                  </a:schemeClr>
                </a:solidFill>
                <a:latin typeface="Calibri" pitchFamily="34" charset="0"/>
                <a:cs typeface="mohammad bold art 1" pitchFamily="2" charset="-78"/>
              </a:rPr>
              <a:t/>
            </a:r>
            <a:br>
              <a:rPr lang="ar-KW" sz="2200" b="1" dirty="0">
                <a:solidFill>
                  <a:schemeClr val="accent1">
                    <a:lumMod val="50000"/>
                  </a:schemeClr>
                </a:solidFill>
                <a:latin typeface="Calibri" pitchFamily="34" charset="0"/>
                <a:cs typeface="mohammad bold art 1" pitchFamily="2" charset="-78"/>
              </a:rPr>
            </a:br>
            <a:endParaRPr lang="ar-KW" sz="2200" b="1" dirty="0">
              <a:solidFill>
                <a:schemeClr val="accent1">
                  <a:lumMod val="50000"/>
                </a:schemeClr>
              </a:solidFill>
              <a:latin typeface="Calibri" pitchFamily="34" charset="0"/>
              <a:ea typeface="+mn-ea"/>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4" name="Rectangle 3"/>
          <p:cNvSpPr/>
          <p:nvPr/>
        </p:nvSpPr>
        <p:spPr>
          <a:xfrm>
            <a:off x="1237638" y="243079"/>
            <a:ext cx="8974340" cy="415498"/>
          </a:xfrm>
          <a:prstGeom prst="rect">
            <a:avLst/>
          </a:prstGeom>
        </p:spPr>
        <p:txBody>
          <a:bodyPr wrap="square">
            <a:spAutoFit/>
          </a:bodyPr>
          <a:lstStyle/>
          <a:p>
            <a:r>
              <a:rPr lang="ar-KW" sz="2000" b="1" dirty="0">
                <a:solidFill>
                  <a:schemeClr val="accent1">
                    <a:lumMod val="50000"/>
                  </a:schemeClr>
                </a:solidFill>
                <a:latin typeface="Calibri" pitchFamily="34" charset="0"/>
                <a:cs typeface="mohammad bold art 1" pitchFamily="2" charset="-78"/>
              </a:rPr>
              <a:t>تعديل الملاحق الخاصة بالكتاب الخامس (أنشطة الأوراق المالية والأشخاص المسجلون) </a:t>
            </a:r>
            <a:endParaRPr lang="en-US" sz="2000" dirty="0"/>
          </a:p>
        </p:txBody>
      </p:sp>
      <p:sp>
        <p:nvSpPr>
          <p:cNvPr id="10" name="Title 1"/>
          <p:cNvSpPr txBox="1">
            <a:spLocks/>
          </p:cNvSpPr>
          <p:nvPr/>
        </p:nvSpPr>
        <p:spPr>
          <a:xfrm>
            <a:off x="719767" y="1299459"/>
            <a:ext cx="10741800" cy="415177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342900" indent="-342900" algn="r" rtl="1">
              <a:buAutoNum type="arabicPeriod"/>
            </a:pPr>
            <a:endParaRPr lang="ar-KW" sz="1800" dirty="0">
              <a:solidFill>
                <a:schemeClr val="accent1">
                  <a:lumMod val="50000"/>
                </a:schemeClr>
              </a:solidFill>
              <a:latin typeface="Calibri" pitchFamily="34" charset="0"/>
              <a:ea typeface="+mn-ea"/>
              <a:cs typeface="mohammad bold art 1" pitchFamily="2" charset="-78"/>
            </a:endParaRPr>
          </a:p>
          <a:p>
            <a:pPr marL="342900" indent="-342900" algn="r" rtl="1">
              <a:buAutoNum type="arabicPeriod"/>
            </a:pPr>
            <a:endParaRPr lang="en-US" sz="1800" dirty="0">
              <a:solidFill>
                <a:schemeClr val="accent1">
                  <a:lumMod val="50000"/>
                </a:schemeClr>
              </a:solidFill>
              <a:latin typeface="Calibri" pitchFamily="34" charset="0"/>
              <a:ea typeface="+mn-ea"/>
              <a:cs typeface="mohammad bold art 1" pitchFamily="2" charset="-78"/>
            </a:endParaRPr>
          </a:p>
        </p:txBody>
      </p:sp>
      <p:graphicFrame>
        <p:nvGraphicFramePr>
          <p:cNvPr id="14" name="Table 13"/>
          <p:cNvGraphicFramePr>
            <a:graphicFrameLocks noGrp="1"/>
          </p:cNvGraphicFramePr>
          <p:nvPr>
            <p:extLst>
              <p:ext uri="{D42A27DB-BD31-4B8C-83A1-F6EECF244321}">
                <p14:modId xmlns:p14="http://schemas.microsoft.com/office/powerpoint/2010/main" val="2889137099"/>
              </p:ext>
            </p:extLst>
          </p:nvPr>
        </p:nvGraphicFramePr>
        <p:xfrm>
          <a:off x="1346851" y="1190194"/>
          <a:ext cx="9487632" cy="4693920"/>
        </p:xfrm>
        <a:graphic>
          <a:graphicData uri="http://schemas.openxmlformats.org/drawingml/2006/table">
            <a:tbl>
              <a:tblPr firstRow="1" bandRow="1">
                <a:tableStyleId>{5C22544A-7EE6-4342-B048-85BDC9FD1C3A}</a:tableStyleId>
              </a:tblPr>
              <a:tblGrid>
                <a:gridCol w="6492674">
                  <a:extLst>
                    <a:ext uri="{9D8B030D-6E8A-4147-A177-3AD203B41FA5}">
                      <a16:colId xmlns:a16="http://schemas.microsoft.com/office/drawing/2014/main" val="2835259414"/>
                    </a:ext>
                  </a:extLst>
                </a:gridCol>
                <a:gridCol w="2994958">
                  <a:extLst>
                    <a:ext uri="{9D8B030D-6E8A-4147-A177-3AD203B41FA5}">
                      <a16:colId xmlns:a16="http://schemas.microsoft.com/office/drawing/2014/main" val="3916931039"/>
                    </a:ext>
                  </a:extLst>
                </a:gridCol>
              </a:tblGrid>
              <a:tr h="354904">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التعديل</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 الملحق</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extLst>
                  <a:ext uri="{0D108BD9-81ED-4DB2-BD59-A6C34878D82A}">
                    <a16:rowId xmlns:a16="http://schemas.microsoft.com/office/drawing/2014/main" val="90631642"/>
                  </a:ext>
                </a:extLst>
              </a:tr>
              <a:tr h="4257482">
                <a:tc>
                  <a:txBody>
                    <a:bodyPr/>
                    <a:lstStyle/>
                    <a:p>
                      <a:pPr marL="342900" marR="0" lvl="0" indent="-342900" algn="justLow" rtl="1">
                        <a:lnSpc>
                          <a:spcPct val="115000"/>
                        </a:lnSpc>
                        <a:spcBef>
                          <a:spcPts val="0"/>
                        </a:spcBef>
                        <a:spcAft>
                          <a:spcPts val="0"/>
                        </a:spcAft>
                        <a:buSzPts val="1200"/>
                        <a:buFont typeface="Symbol" panose="05050102010706020507" pitchFamily="18" charset="2"/>
                        <a:buChar char=""/>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تم إضافة الشروط الخاصة بالاختبارات التأهيلية للوظائف واجبة التسجيل بالتعاون مع معهد </a:t>
                      </a:r>
                      <a:r>
                        <a:rPr lang="en-US"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CISI</a:t>
                      </a: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 ومخرجاته المتمثلة ببرنامج المؤهلات المهنية للوظائف واجبة التسجيل</a:t>
                      </a:r>
                    </a:p>
                    <a:p>
                      <a:pPr marL="0" marR="0" lvl="0" indent="0" algn="justLow" rtl="1">
                        <a:lnSpc>
                          <a:spcPct val="115000"/>
                        </a:lnSpc>
                        <a:spcBef>
                          <a:spcPts val="0"/>
                        </a:spcBef>
                        <a:spcAft>
                          <a:spcPts val="0"/>
                        </a:spcAft>
                        <a:buSzPts val="1200"/>
                        <a:buFont typeface="Symbol" panose="05050102010706020507" pitchFamily="18" charset="2"/>
                        <a:buNone/>
                      </a:pPr>
                      <a:endParaRPr lang="en-US" sz="6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rtl="1" fontAlgn="ctr">
                        <a:lnSpc>
                          <a:spcPct val="115000"/>
                        </a:lnSpc>
                        <a:spcBef>
                          <a:spcPts val="0"/>
                        </a:spcBef>
                        <a:spcAft>
                          <a:spcPts val="0"/>
                        </a:spcAft>
                        <a:buSzPts val="1200"/>
                        <a:buFont typeface="Symbol" panose="05050102010706020507" pitchFamily="18" charset="2"/>
                        <a:buChar char=""/>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تم التعديل على بعض شروط المناصب والوظائف واجبة التسجيل فيما يخص الشهادات المهنية والمجالات المهنية الواردة من ضمن الخبرة المطلوبة</a:t>
                      </a:r>
                    </a:p>
                    <a:p>
                      <a:pPr marL="342900" marR="0" lvl="0" indent="-342900" algn="justLow" rtl="1" fontAlgn="ctr">
                        <a:lnSpc>
                          <a:spcPct val="115000"/>
                        </a:lnSpc>
                        <a:spcBef>
                          <a:spcPts val="0"/>
                        </a:spcBef>
                        <a:spcAft>
                          <a:spcPts val="0"/>
                        </a:spcAft>
                        <a:buSzPts val="1200"/>
                        <a:buFont typeface="Symbol" panose="05050102010706020507" pitchFamily="18" charset="2"/>
                        <a:buChar char=""/>
                      </a:pPr>
                      <a:endParaRPr lang="en-US" sz="6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rtl="1" fontAlgn="ctr">
                        <a:lnSpc>
                          <a:spcPct val="115000"/>
                        </a:lnSpc>
                        <a:spcBef>
                          <a:spcPts val="0"/>
                        </a:spcBef>
                        <a:spcAft>
                          <a:spcPts val="0"/>
                        </a:spcAft>
                        <a:buSzPts val="1200"/>
                        <a:buFont typeface="Symbol" panose="05050102010706020507" pitchFamily="18" charset="2"/>
                        <a:buChar char=""/>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تم توضيح بعض شروط المناصب والوظائف واجبة التسجيل كالتالي:</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justLow" rtl="1" fontAlgn="ctr">
                        <a:lnSpc>
                          <a:spcPct val="115000"/>
                        </a:lnSpc>
                        <a:spcBef>
                          <a:spcPts val="0"/>
                        </a:spcBef>
                        <a:spcAft>
                          <a:spcPts val="0"/>
                        </a:spcAft>
                        <a:buFont typeface="+mj-lt"/>
                        <a:buAutoNum type="arabicPeriod"/>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منصب عضو مجلس إدارة</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justLow" rtl="1" fontAlgn="ctr">
                        <a:lnSpc>
                          <a:spcPct val="115000"/>
                        </a:lnSpc>
                        <a:spcBef>
                          <a:spcPts val="0"/>
                        </a:spcBef>
                        <a:spcAft>
                          <a:spcPts val="0"/>
                        </a:spcAft>
                        <a:buFont typeface="+mj-lt"/>
                        <a:buAutoNum type="arabicPeriod"/>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وظيفة الرئيس التنفيذي</a:t>
                      </a:r>
                      <a:r>
                        <a:rPr lang="en-US"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  </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justLow" rtl="1" fontAlgn="ctr">
                        <a:lnSpc>
                          <a:spcPct val="115000"/>
                        </a:lnSpc>
                        <a:spcBef>
                          <a:spcPts val="0"/>
                        </a:spcBef>
                        <a:spcAft>
                          <a:spcPts val="0"/>
                        </a:spcAft>
                        <a:buFont typeface="+mj-lt"/>
                        <a:buAutoNum type="arabicPeriod"/>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وظيفة كبار التنفيذيين</a:t>
                      </a:r>
                      <a:endParaRPr lang="ar-KW"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457200" marR="0" lvl="1" indent="0" algn="justLow" rtl="1" fontAlgn="ctr">
                        <a:lnSpc>
                          <a:spcPct val="115000"/>
                        </a:lnSpc>
                        <a:spcBef>
                          <a:spcPts val="0"/>
                        </a:spcBef>
                        <a:spcAft>
                          <a:spcPts val="0"/>
                        </a:spcAft>
                        <a:buFont typeface="+mj-lt"/>
                        <a:buNone/>
                      </a:pPr>
                      <a:endParaRPr lang="en-US" sz="6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rtl="1" fontAlgn="ctr">
                        <a:lnSpc>
                          <a:spcPct val="115000"/>
                        </a:lnSpc>
                        <a:spcBef>
                          <a:spcPts val="0"/>
                        </a:spcBef>
                        <a:spcAft>
                          <a:spcPts val="0"/>
                        </a:spcAft>
                        <a:buSzPts val="1200"/>
                        <a:buFont typeface="Symbol" panose="05050102010706020507" pitchFamily="18" charset="2"/>
                        <a:buChar char=""/>
                      </a:pPr>
                      <a:r>
                        <a:rPr lang="ar-KW" sz="1400" dirty="0" smtClean="0">
                          <a:solidFill>
                            <a:schemeClr val="accent1">
                              <a:lumMod val="50000"/>
                            </a:schemeClr>
                          </a:solidFill>
                          <a:effectLst/>
                          <a:latin typeface="Simplified Arabic"/>
                          <a:ea typeface="Times New Roman" panose="02020603050405020304" pitchFamily="18" charset="0"/>
                          <a:cs typeface="mohammad bold art 1" pitchFamily="2" charset="-78"/>
                        </a:rPr>
                        <a:t>تم إضافة الشهادات المهنية الخاصة بوظيفة مسؤول التدقيق الشرعي</a:t>
                      </a:r>
                    </a:p>
                    <a:p>
                      <a:pPr marL="0" marR="0" lvl="0" indent="0" algn="justLow" rtl="1" fontAlgn="ctr">
                        <a:lnSpc>
                          <a:spcPct val="115000"/>
                        </a:lnSpc>
                        <a:spcBef>
                          <a:spcPts val="0"/>
                        </a:spcBef>
                        <a:spcAft>
                          <a:spcPts val="0"/>
                        </a:spcAft>
                        <a:buSzPts val="1200"/>
                        <a:buFont typeface="Symbol" panose="05050102010706020507" pitchFamily="18" charset="2"/>
                        <a:buNone/>
                      </a:pPr>
                      <a:endParaRPr lang="en-US" sz="6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rtl="1" fontAlgn="ctr">
                        <a:lnSpc>
                          <a:spcPct val="115000"/>
                        </a:lnSpc>
                        <a:spcBef>
                          <a:spcPts val="0"/>
                        </a:spcBef>
                        <a:spcAft>
                          <a:spcPts val="0"/>
                        </a:spcAft>
                        <a:buSzPts val="1200"/>
                        <a:buFont typeface="Symbol" panose="05050102010706020507" pitchFamily="18" charset="2"/>
                        <a:buChar char=""/>
                      </a:pP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تم إضافة الشروط الخاصة </a:t>
                      </a:r>
                      <a:r>
                        <a:rPr lang="ar-KW" sz="1400" dirty="0" smtClean="0">
                          <a:solidFill>
                            <a:schemeClr val="accent1">
                              <a:lumMod val="50000"/>
                            </a:schemeClr>
                          </a:solidFill>
                          <a:effectLst/>
                          <a:latin typeface="DiwanMuna-Bold"/>
                          <a:ea typeface="Times New Roman" panose="02020603050405020304" pitchFamily="18" charset="0"/>
                          <a:cs typeface="mohammad bold art 1" pitchFamily="2" charset="-78"/>
                        </a:rPr>
                        <a:t>بال</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وظائف واجبة التسجيل التالية</a:t>
                      </a:r>
                      <a:r>
                        <a:rPr lang="ar-KW" sz="1400" dirty="0" smtClean="0">
                          <a:solidFill>
                            <a:schemeClr val="accent1">
                              <a:lumMod val="50000"/>
                            </a:schemeClr>
                          </a:solidFill>
                          <a:effectLst/>
                          <a:latin typeface="DiwanMuna-Bold"/>
                          <a:ea typeface="Times New Roman" panose="02020603050405020304" pitchFamily="18" charset="0"/>
                          <a:cs typeface="mohammad bold art 1" pitchFamily="2" charset="-78"/>
                        </a:rPr>
                        <a:t>:</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justLow" rtl="1" fontAlgn="ctr">
                        <a:lnSpc>
                          <a:spcPct val="115000"/>
                        </a:lnSpc>
                        <a:spcBef>
                          <a:spcPts val="0"/>
                        </a:spcBef>
                        <a:spcAft>
                          <a:spcPts val="0"/>
                        </a:spcAft>
                        <a:buFont typeface="+mj-lt"/>
                        <a:buAutoNum type="arabicPeriod"/>
                      </a:pP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 ممثل نشاط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وسيط</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 أوراق مالية مسجل في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بورصة الأوراق المالية</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 </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r" rtl="1" fontAlgn="ctr">
                        <a:lnSpc>
                          <a:spcPct val="115000"/>
                        </a:lnSpc>
                        <a:spcBef>
                          <a:spcPts val="0"/>
                        </a:spcBef>
                        <a:spcAft>
                          <a:spcPts val="0"/>
                        </a:spcAft>
                        <a:buFont typeface="+mj-lt"/>
                        <a:buAutoNum type="arabicPeriod"/>
                      </a:pP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ممثل نشاط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وسيط</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 أوراق مالية غير مسجل في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بورصة الأوراق المالية</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a:t>
                      </a:r>
                      <a:endParaRPr lang="en-US" sz="14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742950" marR="0" lvl="1" indent="-285750" algn="r" rtl="1">
                        <a:lnSpc>
                          <a:spcPct val="115000"/>
                        </a:lnSpc>
                        <a:spcBef>
                          <a:spcPts val="0"/>
                        </a:spcBef>
                        <a:spcAft>
                          <a:spcPts val="0"/>
                        </a:spcAft>
                        <a:buFont typeface="+mj-lt"/>
                        <a:buAutoNum type="arabicPeriod"/>
                      </a:pP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ممثل نشاط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وسيط</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 أوراق مالية مؤهل مسجل في </a:t>
                      </a:r>
                      <a:r>
                        <a:rPr lang="ar-YE" sz="1400" u="sng" dirty="0" smtClean="0">
                          <a:solidFill>
                            <a:schemeClr val="accent1">
                              <a:lumMod val="50000"/>
                            </a:schemeClr>
                          </a:solidFill>
                          <a:effectLst/>
                          <a:latin typeface="DiwanMuna-Bold"/>
                          <a:ea typeface="Times New Roman" panose="02020603050405020304" pitchFamily="18" charset="0"/>
                          <a:cs typeface="mohammad bold art 1" pitchFamily="2" charset="-78"/>
                        </a:rPr>
                        <a:t>بورصة الأوراق المالية</a:t>
                      </a:r>
                      <a:r>
                        <a:rPr lang="ar-YE" sz="1400" dirty="0" smtClean="0">
                          <a:solidFill>
                            <a:schemeClr val="accent1">
                              <a:lumMod val="50000"/>
                            </a:schemeClr>
                          </a:solidFill>
                          <a:effectLst/>
                          <a:latin typeface="DiwanMuna-Bold"/>
                          <a:ea typeface="Times New Roman" panose="02020603050405020304" pitchFamily="18" charset="0"/>
                          <a:cs typeface="mohammad bold art 1" pitchFamily="2" charset="-78"/>
                        </a:rPr>
                        <a:t>"</a:t>
                      </a:r>
                      <a:endParaRPr lang="ar-KW" sz="1400" dirty="0" smtClean="0">
                        <a:solidFill>
                          <a:schemeClr val="accent1">
                            <a:lumMod val="50000"/>
                          </a:schemeClr>
                        </a:solidFill>
                        <a:effectLst/>
                        <a:latin typeface="DiwanMuna-Bold"/>
                        <a:ea typeface="Times New Roman" panose="02020603050405020304" pitchFamily="18" charset="0"/>
                        <a:cs typeface="mohammad bold art 1" pitchFamily="2" charset="-78"/>
                      </a:endParaRPr>
                    </a:p>
                    <a:p>
                      <a:pPr marL="457200" marR="0" lvl="1" indent="0" algn="r" rtl="1">
                        <a:lnSpc>
                          <a:spcPct val="115000"/>
                        </a:lnSpc>
                        <a:spcBef>
                          <a:spcPts val="0"/>
                        </a:spcBef>
                        <a:spcAft>
                          <a:spcPts val="0"/>
                        </a:spcAft>
                        <a:buFont typeface="+mj-lt"/>
                        <a:buNone/>
                      </a:pPr>
                      <a:endParaRPr lang="en-US" sz="600" dirty="0" smtClean="0">
                        <a:solidFill>
                          <a:schemeClr val="accent1">
                            <a:lumMod val="50000"/>
                          </a:schemeClr>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r" rtl="1">
                        <a:lnSpc>
                          <a:spcPct val="115000"/>
                        </a:lnSpc>
                        <a:spcBef>
                          <a:spcPts val="0"/>
                        </a:spcBef>
                        <a:spcAft>
                          <a:spcPts val="0"/>
                        </a:spcAft>
                        <a:buFont typeface="Symbol" panose="05050102010706020507" pitchFamily="18" charset="2"/>
                        <a:buChar char=""/>
                      </a:pPr>
                      <a:r>
                        <a:rPr lang="ar-KW" sz="1400" dirty="0" smtClean="0">
                          <a:solidFill>
                            <a:schemeClr val="accent1">
                              <a:lumMod val="50000"/>
                            </a:schemeClr>
                          </a:solidFill>
                          <a:effectLst/>
                          <a:latin typeface="DiwanMuna-Bold"/>
                          <a:ea typeface="Times New Roman" panose="02020603050405020304" pitchFamily="18" charset="0"/>
                          <a:cs typeface="mohammad bold art 1" pitchFamily="2" charset="-78"/>
                        </a:rPr>
                        <a:t>تم إضافة "مقوم أصول رئيسي" من ضمن الوظائف واجبة التسجيل لتكون شروطه مطابقة لتلك الخاصة بمستشار استثمار رئيسي</a:t>
                      </a:r>
                      <a:endParaRPr lang="en-US" sz="1800" b="1" kern="1200" dirty="0">
                        <a:solidFill>
                          <a:schemeClr val="accent1">
                            <a:lumMod val="50000"/>
                          </a:schemeClr>
                        </a:solidFill>
                        <a:latin typeface="Calibri" pitchFamily="34" charset="0"/>
                        <a:ea typeface="+mn-ea"/>
                        <a:cs typeface="mohammad bold art 1" pitchFamily="2" charset="-78"/>
                      </a:endParaRPr>
                    </a:p>
                  </a:txBody>
                  <a:tcPr/>
                </a:tc>
                <a:tc>
                  <a:txBody>
                    <a:bodyPr/>
                    <a:lstStyle/>
                    <a:p>
                      <a:pPr marL="0" algn="r" defTabSz="914400" rtl="0"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3</a:t>
                      </a:r>
                    </a:p>
                    <a:p>
                      <a:pPr marL="0" algn="r" defTabSz="914400" rtl="0" eaLnBrk="1" latinLnBrk="0" hangingPunct="1"/>
                      <a:endParaRPr lang="ar-KW" sz="1000" b="1" kern="1200" dirty="0" smtClean="0">
                        <a:solidFill>
                          <a:schemeClr val="accent1">
                            <a:lumMod val="50000"/>
                          </a:schemeClr>
                        </a:solidFill>
                        <a:latin typeface="Calibri" pitchFamily="34" charset="0"/>
                        <a:ea typeface="+mn-ea"/>
                        <a:cs typeface="mohammad bold art 1" pitchFamily="2" charset="-78"/>
                      </a:endParaRP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"المؤهلات العلمية والخبرات العملية الواجب توافرها في المناصب والوظائف واجبة التسجيل لدى الشخص المرخص له وفقاً لقواعد الكفاءة والنزاهة"</a:t>
                      </a:r>
                      <a:endParaRPr lang="en-US" sz="1600" b="1" kern="1200" dirty="0">
                        <a:solidFill>
                          <a:schemeClr val="accent1">
                            <a:lumMod val="50000"/>
                          </a:schemeClr>
                        </a:solidFill>
                        <a:latin typeface="Calibri" pitchFamily="34" charset="0"/>
                        <a:ea typeface="+mn-ea"/>
                        <a:cs typeface="mohammad bold art 1" pitchFamily="2" charset="-78"/>
                      </a:endParaRPr>
                    </a:p>
                  </a:txBody>
                  <a:tcPr/>
                </a:tc>
                <a:extLst>
                  <a:ext uri="{0D108BD9-81ED-4DB2-BD59-A6C34878D82A}">
                    <a16:rowId xmlns:a16="http://schemas.microsoft.com/office/drawing/2014/main" val="2651409405"/>
                  </a:ext>
                </a:extLst>
              </a:tr>
            </a:tbl>
          </a:graphicData>
        </a:graphic>
      </p:graphicFrame>
    </p:spTree>
    <p:extLst>
      <p:ext uri="{BB962C8B-B14F-4D97-AF65-F5344CB8AC3E}">
        <p14:creationId xmlns:p14="http://schemas.microsoft.com/office/powerpoint/2010/main" val="189659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765" y="697821"/>
            <a:ext cx="9144000" cy="492373"/>
          </a:xfrm>
        </p:spPr>
        <p:txBody>
          <a:bodyPr>
            <a:noAutofit/>
          </a:bodyPr>
          <a:lstStyle/>
          <a:p>
            <a:pPr algn="r"/>
            <a:r>
              <a:rPr lang="ar-KW" sz="2200" b="1" dirty="0">
                <a:solidFill>
                  <a:schemeClr val="accent1">
                    <a:lumMod val="50000"/>
                  </a:schemeClr>
                </a:solidFill>
                <a:latin typeface="Calibri" pitchFamily="34" charset="0"/>
                <a:cs typeface="mohammad bold art 1" pitchFamily="2" charset="-78"/>
              </a:rPr>
              <a:t/>
            </a:r>
            <a:br>
              <a:rPr lang="ar-KW" sz="2200" b="1" dirty="0">
                <a:solidFill>
                  <a:schemeClr val="accent1">
                    <a:lumMod val="50000"/>
                  </a:schemeClr>
                </a:solidFill>
                <a:latin typeface="Calibri" pitchFamily="34" charset="0"/>
                <a:cs typeface="mohammad bold art 1" pitchFamily="2" charset="-78"/>
              </a:rPr>
            </a:br>
            <a:endParaRPr lang="ar-KW" sz="2200" b="1" dirty="0">
              <a:solidFill>
                <a:schemeClr val="accent1">
                  <a:lumMod val="50000"/>
                </a:schemeClr>
              </a:solidFill>
              <a:latin typeface="Calibri" pitchFamily="34" charset="0"/>
              <a:ea typeface="+mn-ea"/>
              <a:cs typeface="mohammad bold art 1" pitchFamily="2" charset="-78"/>
            </a:endParaRPr>
          </a:p>
        </p:txBody>
      </p:sp>
      <p:sp>
        <p:nvSpPr>
          <p:cNvPr id="3" name="Subtitle 2"/>
          <p:cNvSpPr>
            <a:spLocks noGrp="1"/>
          </p:cNvSpPr>
          <p:nvPr>
            <p:ph type="subTitle" idx="1"/>
          </p:nvPr>
        </p:nvSpPr>
        <p:spPr>
          <a:xfrm>
            <a:off x="3579636" y="1288473"/>
            <a:ext cx="7687087" cy="4231177"/>
          </a:xfrm>
        </p:spPr>
        <p:txBody>
          <a:bodyPr>
            <a:noAutofit/>
          </a:bodyPr>
          <a:lstStyle/>
          <a:p>
            <a:pPr algn="justLow" rtl="1"/>
            <a:endParaRPr lang="ar-KW" sz="1400" b="1" dirty="0">
              <a:solidFill>
                <a:schemeClr val="accent1">
                  <a:lumMod val="50000"/>
                </a:schemeClr>
              </a:solidFill>
              <a:latin typeface="Calibri" pitchFamily="34" charset="0"/>
              <a:cs typeface="mohammad bold art 1" pitchFamily="2" charset="-78"/>
            </a:endParaRPr>
          </a:p>
          <a:p>
            <a:pPr algn="justLow" rtl="1"/>
            <a:endParaRPr lang="ar-KW" sz="1400" b="1" dirty="0" smtClean="0">
              <a:solidFill>
                <a:schemeClr val="accent1">
                  <a:lumMod val="50000"/>
                </a:schemeClr>
              </a:solidFill>
              <a:latin typeface="Calibri" pitchFamily="34" charset="0"/>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1296293920"/>
              </p:ext>
            </p:extLst>
          </p:nvPr>
        </p:nvGraphicFramePr>
        <p:xfrm>
          <a:off x="835270" y="1418754"/>
          <a:ext cx="10023231" cy="4055630"/>
        </p:xfrm>
        <a:graphic>
          <a:graphicData uri="http://schemas.openxmlformats.org/drawingml/2006/table">
            <a:tbl>
              <a:tblPr firstRow="1" bandRow="1">
                <a:tableStyleId>{5C22544A-7EE6-4342-B048-85BDC9FD1C3A}</a:tableStyleId>
              </a:tblPr>
              <a:tblGrid>
                <a:gridCol w="6690946">
                  <a:extLst>
                    <a:ext uri="{9D8B030D-6E8A-4147-A177-3AD203B41FA5}">
                      <a16:colId xmlns:a16="http://schemas.microsoft.com/office/drawing/2014/main" val="2835259414"/>
                    </a:ext>
                  </a:extLst>
                </a:gridCol>
                <a:gridCol w="3332285">
                  <a:extLst>
                    <a:ext uri="{9D8B030D-6E8A-4147-A177-3AD203B41FA5}">
                      <a16:colId xmlns:a16="http://schemas.microsoft.com/office/drawing/2014/main" val="3916931039"/>
                    </a:ext>
                  </a:extLst>
                </a:gridCol>
              </a:tblGrid>
              <a:tr h="428510">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التعديل</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 الملحق</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extLst>
                  <a:ext uri="{0D108BD9-81ED-4DB2-BD59-A6C34878D82A}">
                    <a16:rowId xmlns:a16="http://schemas.microsoft.com/office/drawing/2014/main" val="90631642"/>
                  </a:ext>
                </a:extLst>
              </a:tr>
              <a:tr h="781636">
                <a:tc>
                  <a:txBody>
                    <a:bodyPr/>
                    <a:lstStyle/>
                    <a:p>
                      <a:pPr marL="0" algn="r" defTabSz="914400" rtl="1" eaLnBrk="1" latinLnBrk="0" hangingPunct="1"/>
                      <a:endParaRPr lang="ar-KW" sz="1600" b="0" kern="1200" dirty="0" smtClean="0">
                        <a:solidFill>
                          <a:schemeClr val="accent1">
                            <a:lumMod val="50000"/>
                          </a:schemeClr>
                        </a:solidFill>
                        <a:latin typeface="Calibri" pitchFamily="34" charset="0"/>
                        <a:ea typeface="+mn-ea"/>
                        <a:cs typeface="mohammad bold art 1" pitchFamily="2" charset="-78"/>
                      </a:endParaRPr>
                    </a:p>
                    <a:p>
                      <a:pPr marL="0" algn="r"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تم تفصيل بعض البنود الخاصة بآلية تقديم طلب الترشيح والتسجيل لغرض توضيحها</a:t>
                      </a:r>
                    </a:p>
                    <a:p>
                      <a:pPr marL="0" algn="r" defTabSz="914400" rtl="1"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	</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4</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"آلية تقديم طلب الترشيح والتسجيل"</a:t>
                      </a:r>
                    </a:p>
                    <a:p>
                      <a:pPr marL="0" algn="just" defTabSz="914400" rtl="1" eaLnBrk="1" latinLnBrk="0" hangingPunct="1"/>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062724464"/>
                  </a:ext>
                </a:extLst>
              </a:tr>
              <a:tr h="6262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ar-KW" sz="1600" b="0" kern="1200" dirty="0" smtClean="0">
                        <a:solidFill>
                          <a:schemeClr val="accent1">
                            <a:lumMod val="50000"/>
                          </a:schemeClr>
                        </a:solidFill>
                        <a:latin typeface="Calibri" pitchFamily="34" charset="0"/>
                        <a:ea typeface="+mn-ea"/>
                        <a:cs typeface="mohammad bold art 1"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ar-KW" sz="1600" b="0" kern="1200" dirty="0" smtClean="0">
                          <a:solidFill>
                            <a:schemeClr val="accent1">
                              <a:lumMod val="50000"/>
                            </a:schemeClr>
                          </a:solidFill>
                          <a:latin typeface="Calibri" pitchFamily="34" charset="0"/>
                          <a:ea typeface="+mn-ea"/>
                          <a:cs typeface="mohammad bold art 1" pitchFamily="2" charset="-78"/>
                        </a:rPr>
                        <a:t>تم تعديل قائمة الوظائف واجبة التسجيل الواردة بالنموذج</a:t>
                      </a:r>
                    </a:p>
                    <a:p>
                      <a:pPr marL="0" algn="r" defTabSz="914400" rtl="0" eaLnBrk="1" latinLnBrk="0" hangingPunct="1"/>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5 </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ترخيص أنشطة أوراق مالية"</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1340637797"/>
                  </a:ext>
                </a:extLst>
              </a:tr>
              <a:tr h="7230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ar-KW" sz="1600" b="0" kern="1200" dirty="0" smtClean="0">
                        <a:solidFill>
                          <a:schemeClr val="accent1">
                            <a:lumMod val="50000"/>
                          </a:schemeClr>
                        </a:solidFill>
                        <a:latin typeface="Calibri" pitchFamily="34" charset="0"/>
                        <a:ea typeface="+mn-ea"/>
                        <a:cs typeface="mohammad bold art 1"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ar-KW" sz="1600" b="0" kern="1200" dirty="0" smtClean="0">
                          <a:solidFill>
                            <a:schemeClr val="accent1">
                              <a:lumMod val="50000"/>
                            </a:schemeClr>
                          </a:solidFill>
                          <a:latin typeface="Calibri" pitchFamily="34" charset="0"/>
                          <a:ea typeface="+mn-ea"/>
                          <a:cs typeface="mohammad bold art 1" pitchFamily="2" charset="-78"/>
                        </a:rPr>
                        <a:t>تم تعديل قائمة الوظائف واجبة التسجيل الواردة بالنموذج</a:t>
                      </a:r>
                    </a:p>
                    <a:p>
                      <a:pPr marL="0" algn="r" defTabSz="914400" rtl="0" eaLnBrk="1" latinLnBrk="0" hangingPunct="1"/>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6</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تجديد أنشطة أوراق مالية"</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302492790"/>
                  </a:ext>
                </a:extLst>
              </a:tr>
              <a:tr h="1153683">
                <a:tc>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KW" sz="1600" b="0" kern="1200" dirty="0" smtClean="0">
                        <a:solidFill>
                          <a:schemeClr val="accent1">
                            <a:lumMod val="50000"/>
                          </a:schemeClr>
                        </a:solidFill>
                        <a:latin typeface="Calibri" pitchFamily="34" charset="0"/>
                        <a:ea typeface="+mn-ea"/>
                        <a:cs typeface="mohammad bold art 1" pitchFamily="2" charset="-78"/>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b="0" kern="1200" dirty="0" smtClean="0">
                          <a:solidFill>
                            <a:schemeClr val="accent1">
                              <a:lumMod val="50000"/>
                            </a:schemeClr>
                          </a:solidFill>
                          <a:latin typeface="Calibri" pitchFamily="34" charset="0"/>
                          <a:ea typeface="+mn-ea"/>
                          <a:cs typeface="mohammad bold art 1" pitchFamily="2" charset="-78"/>
                        </a:rPr>
                        <a:t>تم تعديل قائمة الوظائف واجبة التسجيل الواردة بالنموذج</a:t>
                      </a: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KW" sz="1000" b="0" kern="1200" dirty="0" smtClean="0">
                        <a:solidFill>
                          <a:schemeClr val="accent1">
                            <a:lumMod val="50000"/>
                          </a:schemeClr>
                        </a:solidFill>
                        <a:latin typeface="Calibri" pitchFamily="34" charset="0"/>
                        <a:ea typeface="+mn-ea"/>
                        <a:cs typeface="mohammad bold art 1" pitchFamily="2" charset="-78"/>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KW" sz="1600" b="0" kern="1200" dirty="0" smtClean="0">
                          <a:solidFill>
                            <a:schemeClr val="accent1">
                              <a:lumMod val="50000"/>
                            </a:schemeClr>
                          </a:solidFill>
                          <a:latin typeface="Calibri" pitchFamily="34" charset="0"/>
                          <a:ea typeface="+mn-ea"/>
                          <a:cs typeface="mohammad bold art 1" pitchFamily="2" charset="-78"/>
                        </a:rPr>
                        <a:t>تم إضافة متطلبات برنامج المؤهلات المهنية للوظائف واجبة التسجيل</a:t>
                      </a:r>
                    </a:p>
                    <a:p>
                      <a:pPr marL="0" algn="r" defTabSz="914400" rtl="0" eaLnBrk="1" latinLnBrk="0" hangingPunct="1"/>
                      <a:endParaRPr lang="en-US" sz="12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a:t>
                      </a:r>
                      <a:r>
                        <a:rPr lang="ar-KW" sz="1600" b="1" u="sng" kern="1200" baseline="0" dirty="0" smtClean="0">
                          <a:solidFill>
                            <a:schemeClr val="accent1">
                              <a:lumMod val="50000"/>
                            </a:schemeClr>
                          </a:solidFill>
                          <a:latin typeface="Calibri" pitchFamily="34" charset="0"/>
                          <a:ea typeface="+mn-ea"/>
                          <a:cs typeface="mohammad bold art 1" pitchFamily="2" charset="-78"/>
                        </a:rPr>
                        <a:t>م 10</a:t>
                      </a:r>
                      <a:endParaRPr lang="ar-KW" sz="1600" b="1" u="sng" kern="1200" dirty="0" smtClean="0">
                        <a:solidFill>
                          <a:schemeClr val="accent1">
                            <a:lumMod val="50000"/>
                          </a:schemeClr>
                        </a:solidFill>
                        <a:latin typeface="Calibri" pitchFamily="34" charset="0"/>
                        <a:ea typeface="+mn-ea"/>
                        <a:cs typeface="mohammad bold art 1" pitchFamily="2" charset="-78"/>
                      </a:endParaRP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الترشح للمناصب والوظائف واجبة التسجيل لدى الشخص المرخص له وفق تعليمات الكفاءة والنزاهة"</a:t>
                      </a:r>
                      <a:r>
                        <a:rPr lang="ar-KW" sz="1600" b="1" kern="1200" baseline="0" dirty="0" smtClean="0">
                          <a:solidFill>
                            <a:schemeClr val="accent1">
                              <a:lumMod val="50000"/>
                            </a:schemeClr>
                          </a:solidFill>
                          <a:latin typeface="Calibri" pitchFamily="34" charset="0"/>
                          <a:ea typeface="+mn-ea"/>
                          <a:cs typeface="mohammad bold art 1" pitchFamily="2" charset="-78"/>
                        </a:rPr>
                        <a:t> </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2072579869"/>
                  </a:ext>
                </a:extLst>
              </a:tr>
            </a:tbl>
          </a:graphicData>
        </a:graphic>
      </p:graphicFrame>
      <p:sp>
        <p:nvSpPr>
          <p:cNvPr id="7" name="Rectangle 6"/>
          <p:cNvSpPr/>
          <p:nvPr/>
        </p:nvSpPr>
        <p:spPr>
          <a:xfrm>
            <a:off x="1237638" y="243079"/>
            <a:ext cx="8974340" cy="415498"/>
          </a:xfrm>
          <a:prstGeom prst="rect">
            <a:avLst/>
          </a:prstGeom>
        </p:spPr>
        <p:txBody>
          <a:bodyPr wrap="square">
            <a:spAutoFit/>
          </a:bodyPr>
          <a:lstStyle/>
          <a:p>
            <a:r>
              <a:rPr lang="ar-KW" sz="2000" b="1" dirty="0" smtClean="0">
                <a:solidFill>
                  <a:schemeClr val="accent1">
                    <a:lumMod val="50000"/>
                  </a:schemeClr>
                </a:solidFill>
                <a:latin typeface="Calibri" pitchFamily="34" charset="0"/>
                <a:cs typeface="mohammad bold art 1" pitchFamily="2" charset="-78"/>
              </a:rPr>
              <a:t>تعديل </a:t>
            </a:r>
            <a:r>
              <a:rPr lang="ar-KW" sz="2000" b="1" dirty="0">
                <a:solidFill>
                  <a:schemeClr val="accent1">
                    <a:lumMod val="50000"/>
                  </a:schemeClr>
                </a:solidFill>
                <a:latin typeface="Calibri" pitchFamily="34" charset="0"/>
                <a:cs typeface="mohammad bold art 1" pitchFamily="2" charset="-78"/>
              </a:rPr>
              <a:t>الملاحق الخاصة بالكتاب الخامس (أنشطة الأوراق المالية والأشخاص المسجلون) </a:t>
            </a:r>
            <a:endParaRPr lang="en-US" sz="2000" dirty="0"/>
          </a:p>
        </p:txBody>
      </p:sp>
    </p:spTree>
    <p:extLst>
      <p:ext uri="{BB962C8B-B14F-4D97-AF65-F5344CB8AC3E}">
        <p14:creationId xmlns:p14="http://schemas.microsoft.com/office/powerpoint/2010/main" val="930349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765" y="697821"/>
            <a:ext cx="9144000" cy="492373"/>
          </a:xfrm>
        </p:spPr>
        <p:txBody>
          <a:bodyPr>
            <a:noAutofit/>
          </a:bodyPr>
          <a:lstStyle/>
          <a:p>
            <a:pPr algn="r"/>
            <a:r>
              <a:rPr lang="ar-KW" sz="2200" b="1" dirty="0">
                <a:solidFill>
                  <a:schemeClr val="accent1">
                    <a:lumMod val="50000"/>
                  </a:schemeClr>
                </a:solidFill>
                <a:latin typeface="Calibri" pitchFamily="34" charset="0"/>
                <a:cs typeface="mohammad bold art 1" pitchFamily="2" charset="-78"/>
              </a:rPr>
              <a:t/>
            </a:r>
            <a:br>
              <a:rPr lang="ar-KW" sz="2200" b="1" dirty="0">
                <a:solidFill>
                  <a:schemeClr val="accent1">
                    <a:lumMod val="50000"/>
                  </a:schemeClr>
                </a:solidFill>
                <a:latin typeface="Calibri" pitchFamily="34" charset="0"/>
                <a:cs typeface="mohammad bold art 1" pitchFamily="2" charset="-78"/>
              </a:rPr>
            </a:br>
            <a:endParaRPr lang="ar-KW" sz="2200" b="1" dirty="0">
              <a:solidFill>
                <a:schemeClr val="accent1">
                  <a:lumMod val="50000"/>
                </a:schemeClr>
              </a:solidFill>
              <a:latin typeface="Calibri" pitchFamily="34" charset="0"/>
              <a:ea typeface="+mn-ea"/>
              <a:cs typeface="mohammad bold art 1" pitchFamily="2" charset="-78"/>
            </a:endParaRPr>
          </a:p>
        </p:txBody>
      </p:sp>
      <p:sp>
        <p:nvSpPr>
          <p:cNvPr id="3" name="Subtitle 2"/>
          <p:cNvSpPr>
            <a:spLocks noGrp="1"/>
          </p:cNvSpPr>
          <p:nvPr>
            <p:ph type="subTitle" idx="1"/>
          </p:nvPr>
        </p:nvSpPr>
        <p:spPr>
          <a:xfrm>
            <a:off x="3579636" y="1288473"/>
            <a:ext cx="7687087" cy="4231177"/>
          </a:xfrm>
        </p:spPr>
        <p:txBody>
          <a:bodyPr>
            <a:noAutofit/>
          </a:bodyPr>
          <a:lstStyle/>
          <a:p>
            <a:pPr algn="justLow" rtl="1"/>
            <a:endParaRPr lang="ar-KW" sz="1400" b="1" dirty="0">
              <a:solidFill>
                <a:schemeClr val="accent1">
                  <a:lumMod val="50000"/>
                </a:schemeClr>
              </a:solidFill>
              <a:latin typeface="Calibri" pitchFamily="34" charset="0"/>
              <a:cs typeface="mohammad bold art 1" pitchFamily="2" charset="-78"/>
            </a:endParaRPr>
          </a:p>
          <a:p>
            <a:pPr algn="justLow" rtl="1"/>
            <a:endParaRPr lang="ar-KW" sz="1400" b="1" dirty="0" smtClean="0">
              <a:solidFill>
                <a:schemeClr val="accent1">
                  <a:lumMod val="50000"/>
                </a:schemeClr>
              </a:solidFill>
              <a:latin typeface="Calibri" pitchFamily="34" charset="0"/>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graphicFrame>
        <p:nvGraphicFramePr>
          <p:cNvPr id="5" name="Table 4"/>
          <p:cNvGraphicFramePr>
            <a:graphicFrameLocks noGrp="1"/>
          </p:cNvGraphicFramePr>
          <p:nvPr>
            <p:extLst>
              <p:ext uri="{D42A27DB-BD31-4B8C-83A1-F6EECF244321}">
                <p14:modId xmlns:p14="http://schemas.microsoft.com/office/powerpoint/2010/main" val="511939020"/>
              </p:ext>
            </p:extLst>
          </p:nvPr>
        </p:nvGraphicFramePr>
        <p:xfrm>
          <a:off x="1020498" y="1506681"/>
          <a:ext cx="9838002" cy="3777496"/>
        </p:xfrm>
        <a:graphic>
          <a:graphicData uri="http://schemas.openxmlformats.org/drawingml/2006/table">
            <a:tbl>
              <a:tblPr firstRow="1" bandRow="1">
                <a:tableStyleId>{5C22544A-7EE6-4342-B048-85BDC9FD1C3A}</a:tableStyleId>
              </a:tblPr>
              <a:tblGrid>
                <a:gridCol w="6931244">
                  <a:extLst>
                    <a:ext uri="{9D8B030D-6E8A-4147-A177-3AD203B41FA5}">
                      <a16:colId xmlns:a16="http://schemas.microsoft.com/office/drawing/2014/main" val="2835259414"/>
                    </a:ext>
                  </a:extLst>
                </a:gridCol>
                <a:gridCol w="2906758">
                  <a:extLst>
                    <a:ext uri="{9D8B030D-6E8A-4147-A177-3AD203B41FA5}">
                      <a16:colId xmlns:a16="http://schemas.microsoft.com/office/drawing/2014/main" val="3916931039"/>
                    </a:ext>
                  </a:extLst>
                </a:gridCol>
              </a:tblGrid>
              <a:tr h="416164">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التعديل</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tc>
                  <a:txBody>
                    <a:bodyPr/>
                    <a:lstStyle/>
                    <a:p>
                      <a:pPr marL="0" algn="ctr" defTabSz="914400" rtl="0" eaLnBrk="1" latinLnBrk="0" hangingPunct="1"/>
                      <a:r>
                        <a:rPr lang="ar-KW" sz="2000" b="1" kern="1200" dirty="0" smtClean="0">
                          <a:solidFill>
                            <a:schemeClr val="bg1"/>
                          </a:solidFill>
                          <a:latin typeface="Calibri" pitchFamily="34" charset="0"/>
                          <a:ea typeface="+mn-ea"/>
                          <a:cs typeface="mohammad bold art 1" pitchFamily="2" charset="-78"/>
                        </a:rPr>
                        <a:t> الملحق</a:t>
                      </a:r>
                      <a:endParaRPr lang="en-US" sz="2000" b="1" kern="1200" dirty="0">
                        <a:solidFill>
                          <a:schemeClr val="bg1"/>
                        </a:solidFill>
                        <a:latin typeface="Calibri" pitchFamily="34" charset="0"/>
                        <a:ea typeface="+mn-ea"/>
                        <a:cs typeface="mohammad bold art 1" pitchFamily="2" charset="-78"/>
                      </a:endParaRPr>
                    </a:p>
                  </a:txBody>
                  <a:tcPr>
                    <a:solidFill>
                      <a:schemeClr val="accent1">
                        <a:lumMod val="50000"/>
                      </a:schemeClr>
                    </a:solidFill>
                  </a:tcPr>
                </a:tc>
                <a:extLst>
                  <a:ext uri="{0D108BD9-81ED-4DB2-BD59-A6C34878D82A}">
                    <a16:rowId xmlns:a16="http://schemas.microsoft.com/office/drawing/2014/main" val="90631642"/>
                  </a:ext>
                </a:extLst>
              </a:tr>
              <a:tr h="1120444">
                <a:tc>
                  <a:txBody>
                    <a:bodyPr/>
                    <a:lstStyle/>
                    <a:p>
                      <a:pPr marL="0" algn="r" defTabSz="914400" rtl="0" eaLnBrk="1" latinLnBrk="0" hangingPunct="1"/>
                      <a:endParaRPr lang="ar-KW" sz="1600" b="0" kern="1200" dirty="0" smtClean="0">
                        <a:solidFill>
                          <a:schemeClr val="accent1">
                            <a:lumMod val="50000"/>
                          </a:schemeClr>
                        </a:solidFill>
                        <a:latin typeface="Calibri" pitchFamily="34" charset="0"/>
                        <a:ea typeface="+mn-ea"/>
                        <a:cs typeface="mohammad bold art 1" pitchFamily="2" charset="-78"/>
                      </a:endParaRPr>
                    </a:p>
                    <a:p>
                      <a:pPr marL="0" algn="r" defTabSz="914400" rtl="0"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تم إضافة نموذج جديد ليكون مرادفاً للخدمة الواردة في بوابة الهيئة الالكترونية</a:t>
                      </a:r>
                    </a:p>
                    <a:p>
                      <a:pPr marL="0" algn="r" defTabSz="914400" rtl="0" eaLnBrk="1" latinLnBrk="0" hangingPunct="1"/>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14</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تسجيل المناصب أو الوظائف واجبة التسجيل لدى الشخص المرخص له"</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4203199145"/>
                  </a:ext>
                </a:extLst>
              </a:tr>
              <a:tr h="1120444">
                <a:tc>
                  <a:txBody>
                    <a:bodyPr/>
                    <a:lstStyle/>
                    <a:p>
                      <a:pPr marL="0" algn="r" defTabSz="914400" rtl="0" eaLnBrk="1" latinLnBrk="0" hangingPunct="1"/>
                      <a:endParaRPr lang="ar-KW" sz="1600" b="0" kern="1200" dirty="0" smtClean="0">
                        <a:solidFill>
                          <a:schemeClr val="accent1">
                            <a:lumMod val="50000"/>
                          </a:schemeClr>
                        </a:solidFill>
                        <a:latin typeface="Calibri" pitchFamily="34" charset="0"/>
                        <a:ea typeface="+mn-ea"/>
                        <a:cs typeface="mohammad bold art 1" pitchFamily="2" charset="-78"/>
                      </a:endParaRPr>
                    </a:p>
                    <a:p>
                      <a:pPr marL="0" algn="r" defTabSz="914400" rtl="0"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تم إضافة نموذج جديد ليكون مرادفاً للخدمة الواردة في بوابة الهيئة الالكترونية</a:t>
                      </a:r>
                    </a:p>
                    <a:p>
                      <a:pPr marL="0" algn="r" defTabSz="914400" rtl="0" eaLnBrk="1" latinLnBrk="0" hangingPunct="1"/>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15</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تجديد تسجيل الوظائف واجبة التسجيل لدى الشخص المرخص له"</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1021483996"/>
                  </a:ext>
                </a:extLst>
              </a:tr>
              <a:tr h="1120444">
                <a:tc>
                  <a:txBody>
                    <a:bodyPr/>
                    <a:lstStyle/>
                    <a:p>
                      <a:pPr marL="0" algn="r" defTabSz="914400" rtl="0" eaLnBrk="1" latinLnBrk="0" hangingPunct="1"/>
                      <a:endParaRPr lang="ar-KW" sz="1600" b="0" kern="1200" dirty="0" smtClean="0">
                        <a:solidFill>
                          <a:schemeClr val="accent1">
                            <a:lumMod val="50000"/>
                          </a:schemeClr>
                        </a:solidFill>
                        <a:latin typeface="Calibri" pitchFamily="34" charset="0"/>
                        <a:ea typeface="+mn-ea"/>
                        <a:cs typeface="mohammad bold art 1" pitchFamily="2" charset="-78"/>
                      </a:endParaRPr>
                    </a:p>
                    <a:p>
                      <a:pPr marL="0" algn="r" defTabSz="914400" rtl="0" eaLnBrk="1" latinLnBrk="0" hangingPunct="1"/>
                      <a:r>
                        <a:rPr lang="ar-KW" sz="1600" b="0" kern="1200" dirty="0" smtClean="0">
                          <a:solidFill>
                            <a:schemeClr val="accent1">
                              <a:lumMod val="50000"/>
                            </a:schemeClr>
                          </a:solidFill>
                          <a:latin typeface="Calibri" pitchFamily="34" charset="0"/>
                          <a:ea typeface="+mn-ea"/>
                          <a:cs typeface="mohammad bold art 1" pitchFamily="2" charset="-78"/>
                        </a:rPr>
                        <a:t>تم إضافة نموذج جديد ليكون مرادفاً للخدمة الواردة في بوابة الهيئة الالكترونية</a:t>
                      </a:r>
                      <a:endParaRPr lang="en-US" sz="1600" b="0" kern="1200" dirty="0">
                        <a:solidFill>
                          <a:schemeClr val="accent1">
                            <a:lumMod val="50000"/>
                          </a:schemeClr>
                        </a:solidFill>
                        <a:latin typeface="Calibri" pitchFamily="34" charset="0"/>
                        <a:ea typeface="+mn-ea"/>
                        <a:cs typeface="mohammad bold art 1" pitchFamily="2" charset="-78"/>
                      </a:endParaRPr>
                    </a:p>
                  </a:txBody>
                  <a:tcPr anchor="ctr"/>
                </a:tc>
                <a:tc>
                  <a:txBody>
                    <a:bodyPr/>
                    <a:lstStyle/>
                    <a:p>
                      <a:pPr marL="0" algn="just" defTabSz="914400" rtl="1" eaLnBrk="1" latinLnBrk="0" hangingPunct="1"/>
                      <a:r>
                        <a:rPr lang="ar-KW" sz="1600" b="1" u="sng" kern="1200" dirty="0" smtClean="0">
                          <a:solidFill>
                            <a:schemeClr val="accent1">
                              <a:lumMod val="50000"/>
                            </a:schemeClr>
                          </a:solidFill>
                          <a:latin typeface="Calibri" pitchFamily="34" charset="0"/>
                          <a:ea typeface="+mn-ea"/>
                          <a:cs typeface="mohammad bold art 1" pitchFamily="2" charset="-78"/>
                        </a:rPr>
                        <a:t>الملحق رقم 16</a:t>
                      </a:r>
                    </a:p>
                    <a:p>
                      <a:pPr marL="0" algn="just" defTabSz="914400" rtl="1" eaLnBrk="1" latinLnBrk="0" hangingPunct="1"/>
                      <a:r>
                        <a:rPr lang="ar-KW" sz="1600" b="1" kern="1200" dirty="0" smtClean="0">
                          <a:solidFill>
                            <a:schemeClr val="accent1">
                              <a:lumMod val="50000"/>
                            </a:schemeClr>
                          </a:solidFill>
                          <a:latin typeface="Calibri" pitchFamily="34" charset="0"/>
                          <a:ea typeface="+mn-ea"/>
                          <a:cs typeface="mohammad bold art 1" pitchFamily="2" charset="-78"/>
                        </a:rPr>
                        <a:t>"نموذج طلب إلغاء تسجيل المناصب أو الوظائف واجبة التسجيل لدى الشخص المرخص له"</a:t>
                      </a:r>
                      <a:endParaRPr lang="en-US" sz="1600" b="1" kern="1200" dirty="0">
                        <a:solidFill>
                          <a:schemeClr val="accent1">
                            <a:lumMod val="50000"/>
                          </a:schemeClr>
                        </a:solidFill>
                        <a:latin typeface="Calibri" pitchFamily="34" charset="0"/>
                        <a:ea typeface="+mn-ea"/>
                        <a:cs typeface="mohammad bold art 1" pitchFamily="2" charset="-78"/>
                      </a:endParaRPr>
                    </a:p>
                  </a:txBody>
                  <a:tcPr anchor="ctr"/>
                </a:tc>
                <a:extLst>
                  <a:ext uri="{0D108BD9-81ED-4DB2-BD59-A6C34878D82A}">
                    <a16:rowId xmlns:a16="http://schemas.microsoft.com/office/drawing/2014/main" val="3363329420"/>
                  </a:ext>
                </a:extLst>
              </a:tr>
            </a:tbl>
          </a:graphicData>
        </a:graphic>
      </p:graphicFrame>
      <p:sp>
        <p:nvSpPr>
          <p:cNvPr id="7" name="Rectangle 6"/>
          <p:cNvSpPr/>
          <p:nvPr/>
        </p:nvSpPr>
        <p:spPr>
          <a:xfrm>
            <a:off x="1237638" y="243079"/>
            <a:ext cx="8974340" cy="415498"/>
          </a:xfrm>
          <a:prstGeom prst="rect">
            <a:avLst/>
          </a:prstGeom>
        </p:spPr>
        <p:txBody>
          <a:bodyPr wrap="square">
            <a:spAutoFit/>
          </a:bodyPr>
          <a:lstStyle/>
          <a:p>
            <a:r>
              <a:rPr lang="ar-KW" sz="2000" b="1" dirty="0" smtClean="0">
                <a:solidFill>
                  <a:schemeClr val="accent1">
                    <a:lumMod val="50000"/>
                  </a:schemeClr>
                </a:solidFill>
                <a:latin typeface="Calibri" pitchFamily="34" charset="0"/>
                <a:cs typeface="mohammad bold art 1" pitchFamily="2" charset="-78"/>
              </a:rPr>
              <a:t>إضافة </a:t>
            </a:r>
            <a:r>
              <a:rPr lang="ar-KW" sz="2000" b="1" dirty="0">
                <a:solidFill>
                  <a:schemeClr val="accent1">
                    <a:lumMod val="50000"/>
                  </a:schemeClr>
                </a:solidFill>
                <a:latin typeface="Calibri" pitchFamily="34" charset="0"/>
                <a:cs typeface="mohammad bold art 1" pitchFamily="2" charset="-78"/>
              </a:rPr>
              <a:t>الملاحق الخاصة بالكتاب الخامس (أنشطة الأوراق المالية والأشخاص المسجلون) </a:t>
            </a:r>
            <a:endParaRPr lang="en-US" sz="2000" dirty="0"/>
          </a:p>
        </p:txBody>
      </p:sp>
    </p:spTree>
    <p:extLst>
      <p:ext uri="{BB962C8B-B14F-4D97-AF65-F5344CB8AC3E}">
        <p14:creationId xmlns:p14="http://schemas.microsoft.com/office/powerpoint/2010/main" val="208713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19" y="2121603"/>
            <a:ext cx="6455482" cy="492373"/>
          </a:xfrm>
        </p:spPr>
        <p:txBody>
          <a:bodyPr>
            <a:noAutofit/>
          </a:bodyPr>
          <a:lstStyle/>
          <a:p>
            <a:pPr lvl="0" algn="r" rtl="1" fontAlgn="base">
              <a:spcAft>
                <a:spcPts val="600"/>
              </a:spcAft>
            </a:pPr>
            <a:r>
              <a:rPr lang="ar-KW" sz="4000" b="1" dirty="0" smtClean="0">
                <a:solidFill>
                  <a:srgbClr val="AD8100"/>
                </a:solidFill>
                <a:latin typeface="Calibri" pitchFamily="34" charset="0"/>
                <a:cs typeface="mohammad bold art 1" pitchFamily="2" charset="-78"/>
              </a:rPr>
              <a:t>خامساً: </a:t>
            </a:r>
            <a:endParaRPr lang="ar-KW" sz="4000" b="1" dirty="0">
              <a:solidFill>
                <a:srgbClr val="AD8100"/>
              </a:solidFill>
              <a:latin typeface="Calibri" pitchFamily="34" charset="0"/>
              <a:cs typeface="mohammad bold art 1" pitchFamily="2" charset="-78"/>
            </a:endParaRPr>
          </a:p>
        </p:txBody>
      </p:sp>
      <p:sp>
        <p:nvSpPr>
          <p:cNvPr id="6" name="Subtitle 5"/>
          <p:cNvSpPr>
            <a:spLocks noGrp="1"/>
          </p:cNvSpPr>
          <p:nvPr>
            <p:ph type="subTitle" idx="1"/>
          </p:nvPr>
        </p:nvSpPr>
        <p:spPr>
          <a:xfrm>
            <a:off x="681645" y="3083690"/>
            <a:ext cx="10673540" cy="944331"/>
          </a:xfrm>
        </p:spPr>
        <p:txBody>
          <a:bodyPr>
            <a:normAutofit/>
          </a:bodyPr>
          <a:lstStyle/>
          <a:p>
            <a:r>
              <a:rPr lang="ar-KW" sz="4400" b="1" dirty="0">
                <a:solidFill>
                  <a:schemeClr val="accent1">
                    <a:lumMod val="50000"/>
                  </a:schemeClr>
                </a:solidFill>
                <a:latin typeface="Calibri" pitchFamily="34" charset="0"/>
                <a:cs typeface="mohammad bold art 1" pitchFamily="2" charset="-78"/>
              </a:rPr>
              <a:t>بوابة الهيئة </a:t>
            </a:r>
            <a:r>
              <a:rPr lang="ar-KW" sz="4400" b="1" dirty="0" smtClean="0">
                <a:solidFill>
                  <a:schemeClr val="accent1">
                    <a:lumMod val="50000"/>
                  </a:schemeClr>
                </a:solidFill>
                <a:latin typeface="Calibri" pitchFamily="34" charset="0"/>
                <a:cs typeface="mohammad bold art 1" pitchFamily="2" charset="-78"/>
              </a:rPr>
              <a:t>الإلكترونية</a:t>
            </a:r>
            <a:endParaRPr lang="en-US" sz="4400" dirty="0"/>
          </a:p>
        </p:txBody>
      </p:sp>
      <p:cxnSp>
        <p:nvCxnSpPr>
          <p:cNvPr id="11" name="Straight Connector 10"/>
          <p:cNvCxnSpPr/>
          <p:nvPr/>
        </p:nvCxnSpPr>
        <p:spPr>
          <a:xfrm>
            <a:off x="2967973" y="4151555"/>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68608662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Rectangle 10"/>
          <p:cNvSpPr/>
          <p:nvPr/>
        </p:nvSpPr>
        <p:spPr>
          <a:xfrm>
            <a:off x="2339908" y="254866"/>
            <a:ext cx="7445930" cy="461665"/>
          </a:xfrm>
          <a:prstGeom prst="rect">
            <a:avLst/>
          </a:prstGeom>
        </p:spPr>
        <p:txBody>
          <a:bodyPr wrap="square">
            <a:spAutoFit/>
          </a:bodyPr>
          <a:lstStyle/>
          <a:p>
            <a:pPr algn="r"/>
            <a:r>
              <a:rPr lang="ar-KW" sz="2400" b="1" dirty="0">
                <a:solidFill>
                  <a:schemeClr val="accent1">
                    <a:lumMod val="50000"/>
                  </a:schemeClr>
                </a:solidFill>
                <a:latin typeface="Calibri" pitchFamily="34" charset="0"/>
                <a:cs typeface="mohammad bold art 1" pitchFamily="2" charset="-78"/>
              </a:rPr>
              <a:t>بوابة الهيئة الإلكترونية</a:t>
            </a:r>
            <a:endParaRPr lang="en-US" sz="2400" dirty="0"/>
          </a:p>
        </p:txBody>
      </p:sp>
      <p:sp>
        <p:nvSpPr>
          <p:cNvPr id="14" name="Title 1"/>
          <p:cNvSpPr>
            <a:spLocks noGrp="1"/>
          </p:cNvSpPr>
          <p:nvPr>
            <p:ph type="title"/>
          </p:nvPr>
        </p:nvSpPr>
        <p:spPr>
          <a:xfrm>
            <a:off x="219635" y="911022"/>
            <a:ext cx="11155038" cy="1389158"/>
          </a:xfrm>
        </p:spPr>
        <p:txBody>
          <a:bodyPr>
            <a:normAutofit/>
          </a:bodyPr>
          <a:lstStyle/>
          <a:p>
            <a:pPr algn="r" rtl="1"/>
            <a:r>
              <a:rPr lang="ar-KW" sz="1800" dirty="0" smtClean="0">
                <a:solidFill>
                  <a:schemeClr val="accent1">
                    <a:lumMod val="50000"/>
                  </a:schemeClr>
                </a:solidFill>
                <a:latin typeface="Calibri" pitchFamily="34" charset="0"/>
                <a:ea typeface="+mn-ea"/>
                <a:cs typeface="mohammad bold art 1" pitchFamily="2" charset="-78"/>
              </a:rPr>
              <a:t>خدمات </a:t>
            </a:r>
            <a:r>
              <a:rPr lang="ar-SA" sz="1800" dirty="0" smtClean="0">
                <a:solidFill>
                  <a:schemeClr val="accent1">
                    <a:lumMod val="50000"/>
                  </a:schemeClr>
                </a:solidFill>
                <a:latin typeface="Calibri" pitchFamily="34" charset="0"/>
                <a:ea typeface="+mn-ea"/>
                <a:cs typeface="mohammad bold art 1" pitchFamily="2" charset="-78"/>
              </a:rPr>
              <a:t>إدارة </a:t>
            </a:r>
            <a:r>
              <a:rPr lang="ar-SA" sz="1800" dirty="0">
                <a:solidFill>
                  <a:schemeClr val="accent1">
                    <a:lumMod val="50000"/>
                  </a:schemeClr>
                </a:solidFill>
                <a:latin typeface="Calibri" pitchFamily="34" charset="0"/>
                <a:ea typeface="+mn-ea"/>
                <a:cs typeface="mohammad bold art 1" pitchFamily="2" charset="-78"/>
              </a:rPr>
              <a:t>التراخيص والتسجيل </a:t>
            </a:r>
            <a:r>
              <a:rPr lang="ar-KW" sz="1800" dirty="0" smtClean="0">
                <a:solidFill>
                  <a:schemeClr val="accent1">
                    <a:lumMod val="50000"/>
                  </a:schemeClr>
                </a:solidFill>
                <a:latin typeface="Calibri" pitchFamily="34" charset="0"/>
                <a:ea typeface="+mn-ea"/>
                <a:cs typeface="mohammad bold art 1" pitchFamily="2" charset="-78"/>
              </a:rPr>
              <a:t>الخاصة بالأشخاص المسجلين </a:t>
            </a:r>
            <a:r>
              <a:rPr lang="ar-SA" sz="1800" dirty="0" smtClean="0">
                <a:solidFill>
                  <a:schemeClr val="accent1">
                    <a:lumMod val="50000"/>
                  </a:schemeClr>
                </a:solidFill>
                <a:latin typeface="Calibri" pitchFamily="34" charset="0"/>
                <a:ea typeface="+mn-ea"/>
                <a:cs typeface="mohammad bold art 1" pitchFamily="2" charset="-78"/>
              </a:rPr>
              <a:t>عبر</a:t>
            </a:r>
            <a:r>
              <a:rPr lang="ar-KW" sz="1800" dirty="0" smtClean="0">
                <a:solidFill>
                  <a:schemeClr val="accent1">
                    <a:lumMod val="50000"/>
                  </a:schemeClr>
                </a:solidFill>
                <a:latin typeface="Calibri" pitchFamily="34" charset="0"/>
                <a:ea typeface="+mn-ea"/>
                <a:cs typeface="mohammad bold art 1" pitchFamily="2" charset="-78"/>
              </a:rPr>
              <a:t> </a:t>
            </a:r>
            <a:r>
              <a:rPr lang="ar-KW" sz="1800" dirty="0" smtClean="0">
                <a:solidFill>
                  <a:schemeClr val="accent1">
                    <a:lumMod val="50000"/>
                  </a:schemeClr>
                </a:solidFill>
                <a:latin typeface="Calibri" pitchFamily="34" charset="0"/>
                <a:ea typeface="+mn-ea"/>
                <a:cs typeface="mohammad bold art 1" pitchFamily="2" charset="-78"/>
              </a:rPr>
              <a:t>بوابة الهيئة </a:t>
            </a:r>
            <a:r>
              <a:rPr lang="ar-KW" sz="1800" dirty="0" smtClean="0">
                <a:solidFill>
                  <a:schemeClr val="accent1">
                    <a:lumMod val="50000"/>
                  </a:schemeClr>
                </a:solidFill>
                <a:latin typeface="Calibri" pitchFamily="34" charset="0"/>
                <a:ea typeface="+mn-ea"/>
                <a:cs typeface="mohammad bold art 1" pitchFamily="2" charset="-78"/>
              </a:rPr>
              <a:t>الإلكترونية:</a:t>
            </a:r>
            <a:r>
              <a:rPr lang="ar-KW" sz="1800" dirty="0" smtClean="0">
                <a:solidFill>
                  <a:schemeClr val="accent1">
                    <a:lumMod val="50000"/>
                  </a:schemeClr>
                </a:solidFill>
                <a:latin typeface="Calibri" pitchFamily="34" charset="0"/>
                <a:ea typeface="+mn-ea"/>
                <a:cs typeface="mohammad bold art 1" pitchFamily="2" charset="-78"/>
              </a:rPr>
              <a:t/>
            </a:r>
            <a:br>
              <a:rPr lang="ar-KW" sz="1800" dirty="0" smtClean="0">
                <a:solidFill>
                  <a:schemeClr val="accent1">
                    <a:lumMod val="50000"/>
                  </a:schemeClr>
                </a:solidFill>
                <a:latin typeface="Calibri" pitchFamily="34" charset="0"/>
                <a:ea typeface="+mn-ea"/>
                <a:cs typeface="mohammad bold art 1" pitchFamily="2" charset="-78"/>
              </a:rPr>
            </a:br>
            <a:r>
              <a:rPr lang="en-US" sz="1800" dirty="0">
                <a:solidFill>
                  <a:schemeClr val="accent1">
                    <a:lumMod val="50000"/>
                  </a:schemeClr>
                </a:solidFill>
                <a:latin typeface="Calibri" pitchFamily="34" charset="0"/>
                <a:ea typeface="+mn-ea"/>
                <a:cs typeface="mohammad bold art 1" pitchFamily="2" charset="-78"/>
              </a:rPr>
              <a:t/>
            </a:r>
            <a:br>
              <a:rPr lang="en-US" sz="1800" dirty="0">
                <a:solidFill>
                  <a:schemeClr val="accent1">
                    <a:lumMod val="50000"/>
                  </a:schemeClr>
                </a:solidFill>
                <a:latin typeface="Calibri" pitchFamily="34" charset="0"/>
                <a:ea typeface="+mn-ea"/>
                <a:cs typeface="mohammad bold art 1" pitchFamily="2" charset="-78"/>
              </a:rPr>
            </a:br>
            <a:r>
              <a:rPr lang="ar-KW" sz="1800" dirty="0">
                <a:solidFill>
                  <a:schemeClr val="accent1">
                    <a:lumMod val="50000"/>
                  </a:schemeClr>
                </a:solidFill>
                <a:latin typeface="Calibri" pitchFamily="34" charset="0"/>
                <a:ea typeface="+mn-ea"/>
                <a:cs typeface="mohammad bold art 1" pitchFamily="2" charset="-78"/>
              </a:rPr>
              <a:t/>
            </a:r>
            <a:br>
              <a:rPr lang="ar-KW" sz="1800" dirty="0">
                <a:solidFill>
                  <a:schemeClr val="accent1">
                    <a:lumMod val="50000"/>
                  </a:schemeClr>
                </a:solidFill>
                <a:latin typeface="Calibri" pitchFamily="34" charset="0"/>
                <a:ea typeface="+mn-ea"/>
                <a:cs typeface="mohammad bold art 1" pitchFamily="2" charset="-78"/>
              </a:rPr>
            </a:br>
            <a:endParaRPr lang="en-US" sz="1800" dirty="0">
              <a:solidFill>
                <a:schemeClr val="accent1">
                  <a:lumMod val="50000"/>
                </a:schemeClr>
              </a:solidFill>
              <a:latin typeface="Calibri" pitchFamily="34" charset="0"/>
              <a:ea typeface="+mn-ea"/>
              <a:cs typeface="mohammad bold art 1" pitchFamily="2" charset="-7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4073" y="1421473"/>
            <a:ext cx="8283388" cy="4555093"/>
          </a:xfrm>
          <a:prstGeom prst="rect">
            <a:avLst/>
          </a:prstGeom>
        </p:spPr>
      </p:pic>
    </p:spTree>
    <p:extLst>
      <p:ext uri="{BB962C8B-B14F-4D97-AF65-F5344CB8AC3E}">
        <p14:creationId xmlns:p14="http://schemas.microsoft.com/office/powerpoint/2010/main" val="2959142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4" name="Title 1"/>
          <p:cNvSpPr>
            <a:spLocks noGrp="1"/>
          </p:cNvSpPr>
          <p:nvPr>
            <p:ph type="title"/>
          </p:nvPr>
        </p:nvSpPr>
        <p:spPr>
          <a:xfrm>
            <a:off x="476778" y="868489"/>
            <a:ext cx="11227777" cy="5110137"/>
          </a:xfrm>
        </p:spPr>
        <p:txBody>
          <a:bodyPr>
            <a:normAutofit/>
          </a:bodyPr>
          <a:lstStyle/>
          <a:p>
            <a:pPr marL="285750" indent="-285750" algn="r" rtl="1">
              <a:lnSpc>
                <a:spcPct val="130000"/>
              </a:lnSpc>
              <a:buFont typeface="Arial" panose="020B0604020202020204" pitchFamily="34" charset="0"/>
              <a:buChar char="•"/>
            </a:pPr>
            <a:r>
              <a:rPr lang="ar-SA" sz="1800" b="1" u="sng" dirty="0" smtClean="0">
                <a:solidFill>
                  <a:schemeClr val="accent1">
                    <a:lumMod val="50000"/>
                  </a:schemeClr>
                </a:solidFill>
                <a:latin typeface="Calibri" pitchFamily="34" charset="0"/>
                <a:ea typeface="+mn-ea"/>
                <a:cs typeface="mohammad bold art 1" pitchFamily="2" charset="-78"/>
              </a:rPr>
              <a:t>خدمة </a:t>
            </a:r>
            <a:r>
              <a:rPr lang="ar-SA" sz="1800" b="1" u="sng" dirty="0">
                <a:solidFill>
                  <a:schemeClr val="accent1">
                    <a:lumMod val="50000"/>
                  </a:schemeClr>
                </a:solidFill>
                <a:latin typeface="Calibri" pitchFamily="34" charset="0"/>
                <a:ea typeface="+mn-ea"/>
                <a:cs typeface="mohammad bold art 1" pitchFamily="2" charset="-78"/>
              </a:rPr>
              <a:t>طلب استيفاء متطلبات برنامج المؤهلات المهنية للوظائف واجبة التسجيل </a:t>
            </a:r>
            <a:r>
              <a:rPr lang="ar-KW" sz="1800" b="1" u="sng" dirty="0" smtClean="0">
                <a:solidFill>
                  <a:schemeClr val="accent1">
                    <a:lumMod val="50000"/>
                  </a:schemeClr>
                </a:solidFill>
                <a:latin typeface="Calibri" pitchFamily="34" charset="0"/>
                <a:ea typeface="+mn-ea"/>
                <a:cs typeface="mohammad bold art 1" pitchFamily="2" charset="-78"/>
              </a:rPr>
              <a:t>عبر </a:t>
            </a:r>
            <a:r>
              <a:rPr lang="ar-KW" sz="1800" b="1" u="sng" dirty="0">
                <a:solidFill>
                  <a:schemeClr val="accent1">
                    <a:lumMod val="50000"/>
                  </a:schemeClr>
                </a:solidFill>
                <a:latin typeface="Calibri" pitchFamily="34" charset="0"/>
                <a:ea typeface="+mn-ea"/>
                <a:cs typeface="mohammad bold art 1" pitchFamily="2" charset="-78"/>
              </a:rPr>
              <a:t>بوابة </a:t>
            </a:r>
            <a:r>
              <a:rPr lang="ar-KW" sz="1800" b="1" u="sng" dirty="0" smtClean="0">
                <a:solidFill>
                  <a:schemeClr val="accent1">
                    <a:lumMod val="50000"/>
                  </a:schemeClr>
                </a:solidFill>
                <a:latin typeface="Calibri" pitchFamily="34" charset="0"/>
                <a:ea typeface="+mn-ea"/>
                <a:cs typeface="mohammad bold art 1" pitchFamily="2" charset="-78"/>
              </a:rPr>
              <a:t>الهيئة الإلكترونية:</a:t>
            </a:r>
            <a:r>
              <a:rPr lang="en-US" sz="1800" u="sng" dirty="0" smtClean="0">
                <a:solidFill>
                  <a:schemeClr val="accent1">
                    <a:lumMod val="50000"/>
                  </a:schemeClr>
                </a:solidFill>
                <a:latin typeface="Calibri" pitchFamily="34" charset="0"/>
                <a:ea typeface="+mn-ea"/>
                <a:cs typeface="mohammad bold art 1" pitchFamily="2" charset="-78"/>
              </a:rPr>
              <a:t/>
            </a:r>
            <a:br>
              <a:rPr lang="en-US" sz="1800" u="sng" dirty="0" smtClean="0">
                <a:solidFill>
                  <a:schemeClr val="accent1">
                    <a:lumMod val="50000"/>
                  </a:schemeClr>
                </a:solidFill>
                <a:latin typeface="Calibri" pitchFamily="34" charset="0"/>
                <a:ea typeface="+mn-ea"/>
                <a:cs typeface="mohammad bold art 1" pitchFamily="2" charset="-78"/>
              </a:rPr>
            </a:br>
            <a:r>
              <a:rPr lang="en-US" sz="1800" dirty="0">
                <a:solidFill>
                  <a:schemeClr val="accent1">
                    <a:lumMod val="50000"/>
                  </a:schemeClr>
                </a:solidFill>
                <a:latin typeface="Calibri" pitchFamily="34" charset="0"/>
                <a:ea typeface="+mn-ea"/>
                <a:cs typeface="mohammad bold art 1" pitchFamily="2" charset="-78"/>
              </a:rPr>
              <a:t/>
            </a:r>
            <a:br>
              <a:rPr lang="en-US" sz="1800" dirty="0">
                <a:solidFill>
                  <a:schemeClr val="accent1">
                    <a:lumMod val="50000"/>
                  </a:schemeClr>
                </a:solidFill>
                <a:latin typeface="Calibri" pitchFamily="34" charset="0"/>
                <a:ea typeface="+mn-ea"/>
                <a:cs typeface="mohammad bold art 1" pitchFamily="2" charset="-78"/>
              </a:rPr>
            </a:br>
            <a:r>
              <a:rPr lang="ar-SA" sz="1800" dirty="0" smtClean="0">
                <a:solidFill>
                  <a:schemeClr val="accent1">
                    <a:lumMod val="50000"/>
                  </a:schemeClr>
                </a:solidFill>
                <a:latin typeface="Calibri" pitchFamily="34" charset="0"/>
                <a:ea typeface="+mn-ea"/>
                <a:cs typeface="mohammad bold art 1" pitchFamily="2" charset="-78"/>
              </a:rPr>
              <a:t>تم </a:t>
            </a:r>
            <a:r>
              <a:rPr lang="ar-SA" sz="1800" dirty="0">
                <a:solidFill>
                  <a:schemeClr val="accent1">
                    <a:lumMod val="50000"/>
                  </a:schemeClr>
                </a:solidFill>
                <a:latin typeface="Calibri" pitchFamily="34" charset="0"/>
                <a:ea typeface="+mn-ea"/>
                <a:cs typeface="mohammad bold art 1" pitchFamily="2" charset="-78"/>
              </a:rPr>
              <a:t>إضافة هذه الخدمة لتتيح إمكانية تقديم طلب استيفاء متطلبات برنامج المؤهلات المهنية للوظائف واجبة التسجيل عبر بوابة الهيئة الالكترونية، وذلك للأشخاص المسجلين في الوظائف واجبة التسجيل قبل تاريخ 1 أكتوبر 2019 حسب متطلبات برنامج المؤهلات المهنية، والتي تتطلب اجتياز الشروط الخاصة للبرنامج في موعد أقصاه سنة من </a:t>
            </a:r>
            <a:r>
              <a:rPr lang="ar-SA" sz="1800" dirty="0" smtClean="0">
                <a:solidFill>
                  <a:schemeClr val="accent1">
                    <a:lumMod val="50000"/>
                  </a:schemeClr>
                </a:solidFill>
                <a:latin typeface="Calibri" pitchFamily="34" charset="0"/>
                <a:ea typeface="+mn-ea"/>
                <a:cs typeface="mohammad bold art 1" pitchFamily="2" charset="-78"/>
              </a:rPr>
              <a:t>ذ</a:t>
            </a:r>
            <a:r>
              <a:rPr lang="ar-KW" sz="1800" dirty="0">
                <a:solidFill>
                  <a:schemeClr val="accent1">
                    <a:lumMod val="50000"/>
                  </a:schemeClr>
                </a:solidFill>
                <a:latin typeface="Calibri" pitchFamily="34" charset="0"/>
                <a:ea typeface="+mn-ea"/>
                <a:cs typeface="mohammad bold art 1" pitchFamily="2" charset="-78"/>
              </a:rPr>
              <a:t>ل</a:t>
            </a:r>
            <a:r>
              <a:rPr lang="ar-SA" sz="1800" dirty="0" smtClean="0">
                <a:solidFill>
                  <a:schemeClr val="accent1">
                    <a:lumMod val="50000"/>
                  </a:schemeClr>
                </a:solidFill>
                <a:latin typeface="Calibri" pitchFamily="34" charset="0"/>
                <a:ea typeface="+mn-ea"/>
                <a:cs typeface="mohammad bold art 1" pitchFamily="2" charset="-78"/>
              </a:rPr>
              <a:t>ك </a:t>
            </a:r>
            <a:r>
              <a:rPr lang="ar-SA" sz="1800" dirty="0">
                <a:solidFill>
                  <a:schemeClr val="accent1">
                    <a:lumMod val="50000"/>
                  </a:schemeClr>
                </a:solidFill>
                <a:latin typeface="Calibri" pitchFamily="34" charset="0"/>
                <a:ea typeface="+mn-ea"/>
                <a:cs typeface="mohammad bold art 1" pitchFamily="2" charset="-78"/>
              </a:rPr>
              <a:t>التاريخ، وتزويد الهيئة بالمستندات التي تثبت استيفاءهم أحد المتطلبات الآتية:</a:t>
            </a:r>
            <a:r>
              <a:rPr lang="en-US" sz="1800" dirty="0">
                <a:solidFill>
                  <a:schemeClr val="accent1">
                    <a:lumMod val="50000"/>
                  </a:schemeClr>
                </a:solidFill>
                <a:latin typeface="Calibri" pitchFamily="34" charset="0"/>
                <a:ea typeface="+mn-ea"/>
                <a:cs typeface="mohammad bold art 1" pitchFamily="2" charset="-78"/>
              </a:rPr>
              <a:t/>
            </a:r>
            <a:br>
              <a:rPr lang="en-US" sz="1800" dirty="0">
                <a:solidFill>
                  <a:schemeClr val="accent1">
                    <a:lumMod val="50000"/>
                  </a:schemeClr>
                </a:solidFill>
                <a:latin typeface="Calibri" pitchFamily="34" charset="0"/>
                <a:ea typeface="+mn-ea"/>
                <a:cs typeface="mohammad bold art 1" pitchFamily="2" charset="-78"/>
              </a:rPr>
            </a:br>
            <a:r>
              <a:rPr lang="ar-SA" sz="1800" dirty="0">
                <a:solidFill>
                  <a:schemeClr val="accent1">
                    <a:lumMod val="50000"/>
                  </a:schemeClr>
                </a:solidFill>
                <a:latin typeface="Calibri" pitchFamily="34" charset="0"/>
                <a:ea typeface="+mn-ea"/>
                <a:cs typeface="mohammad bold art 1" pitchFamily="2" charset="-78"/>
              </a:rPr>
              <a:t> </a:t>
            </a:r>
            <a:r>
              <a:rPr lang="ar-KW" sz="1800" dirty="0" smtClean="0">
                <a:solidFill>
                  <a:schemeClr val="accent1">
                    <a:lumMod val="50000"/>
                  </a:schemeClr>
                </a:solidFill>
                <a:latin typeface="Calibri" pitchFamily="34" charset="0"/>
                <a:ea typeface="+mn-ea"/>
                <a:cs typeface="mohammad bold art 1" pitchFamily="2" charset="-78"/>
              </a:rPr>
              <a:t/>
            </a:r>
            <a:br>
              <a:rPr lang="ar-KW" sz="1800" dirty="0" smtClean="0">
                <a:solidFill>
                  <a:schemeClr val="accent1">
                    <a:lumMod val="50000"/>
                  </a:schemeClr>
                </a:solidFill>
                <a:latin typeface="Calibri" pitchFamily="34" charset="0"/>
                <a:ea typeface="+mn-ea"/>
                <a:cs typeface="mohammad bold art 1" pitchFamily="2" charset="-78"/>
              </a:rPr>
            </a:br>
            <a:r>
              <a:rPr lang="ar-KW" sz="1800" dirty="0" smtClean="0">
                <a:solidFill>
                  <a:schemeClr val="accent1">
                    <a:lumMod val="50000"/>
                  </a:schemeClr>
                </a:solidFill>
                <a:latin typeface="Calibri" pitchFamily="34" charset="0"/>
                <a:ea typeface="+mn-ea"/>
                <a:cs typeface="mohammad bold art 1" pitchFamily="2" charset="-78"/>
              </a:rPr>
              <a:t>- </a:t>
            </a:r>
            <a:r>
              <a:rPr lang="ar-KW" sz="1800" dirty="0" smtClean="0">
                <a:solidFill>
                  <a:schemeClr val="accent1">
                    <a:lumMod val="50000"/>
                  </a:schemeClr>
                </a:solidFill>
                <a:latin typeface="Calibri" pitchFamily="34" charset="0"/>
                <a:ea typeface="+mn-ea"/>
                <a:cs typeface="mohammad bold art 1" pitchFamily="2" charset="-78"/>
              </a:rPr>
              <a:t>المشاركة </a:t>
            </a:r>
            <a:r>
              <a:rPr lang="ar-KW" sz="1800" dirty="0">
                <a:solidFill>
                  <a:schemeClr val="accent1">
                    <a:lumMod val="50000"/>
                  </a:schemeClr>
                </a:solidFill>
                <a:latin typeface="Calibri" pitchFamily="34" charset="0"/>
                <a:ea typeface="+mn-ea"/>
                <a:cs typeface="mohammad bold art 1" pitchFamily="2" charset="-78"/>
              </a:rPr>
              <a:t>في الدورات التدريبية المتعلقة بالمؤهليْن الفني والرقابي وفقاً لمتطلبات برنامج المؤهلات المهنية. </a:t>
            </a:r>
            <a:r>
              <a:rPr lang="ar-KW" sz="1800" dirty="0" smtClean="0">
                <a:solidFill>
                  <a:schemeClr val="accent1">
                    <a:lumMod val="50000"/>
                  </a:schemeClr>
                </a:solidFill>
                <a:latin typeface="Calibri" pitchFamily="34" charset="0"/>
                <a:ea typeface="+mn-ea"/>
                <a:cs typeface="mohammad bold art 1" pitchFamily="2" charset="-78"/>
              </a:rPr>
              <a:t/>
            </a:r>
            <a:br>
              <a:rPr lang="ar-KW" sz="1800" dirty="0" smtClean="0">
                <a:solidFill>
                  <a:schemeClr val="accent1">
                    <a:lumMod val="50000"/>
                  </a:schemeClr>
                </a:solidFill>
                <a:latin typeface="Calibri" pitchFamily="34" charset="0"/>
                <a:ea typeface="+mn-ea"/>
                <a:cs typeface="mohammad bold art 1" pitchFamily="2" charset="-78"/>
              </a:rPr>
            </a:br>
            <a:r>
              <a:rPr lang="en-US" sz="1800" dirty="0" smtClean="0">
                <a:solidFill>
                  <a:schemeClr val="accent1">
                    <a:lumMod val="50000"/>
                  </a:schemeClr>
                </a:solidFill>
                <a:latin typeface="Calibri" pitchFamily="34" charset="0"/>
                <a:ea typeface="+mn-ea"/>
                <a:cs typeface="mohammad bold art 1" pitchFamily="2" charset="-78"/>
              </a:rPr>
              <a:t/>
            </a:r>
            <a:br>
              <a:rPr lang="en-US" sz="1800" dirty="0" smtClean="0">
                <a:solidFill>
                  <a:schemeClr val="accent1">
                    <a:lumMod val="50000"/>
                  </a:schemeClr>
                </a:solidFill>
                <a:latin typeface="Calibri" pitchFamily="34" charset="0"/>
                <a:ea typeface="+mn-ea"/>
                <a:cs typeface="mohammad bold art 1" pitchFamily="2" charset="-78"/>
              </a:rPr>
            </a:br>
            <a:r>
              <a:rPr lang="ar-KW" sz="1800" dirty="0" smtClean="0">
                <a:solidFill>
                  <a:schemeClr val="accent1">
                    <a:lumMod val="50000"/>
                  </a:schemeClr>
                </a:solidFill>
                <a:latin typeface="Calibri" pitchFamily="34" charset="0"/>
                <a:ea typeface="+mn-ea"/>
                <a:cs typeface="mohammad bold art 1" pitchFamily="2" charset="-78"/>
              </a:rPr>
              <a:t>- اجتياز </a:t>
            </a:r>
            <a:r>
              <a:rPr lang="ar-KW" sz="1800" dirty="0">
                <a:solidFill>
                  <a:schemeClr val="accent1">
                    <a:lumMod val="50000"/>
                  </a:schemeClr>
                </a:solidFill>
                <a:latin typeface="Calibri" pitchFamily="34" charset="0"/>
                <a:ea typeface="+mn-ea"/>
                <a:cs typeface="mohammad bold art 1" pitchFamily="2" charset="-78"/>
              </a:rPr>
              <a:t>المؤهليْن الفني والرقابي اختيارياً دون الحاجة للمشاركة بالدورات التدريبية.  </a:t>
            </a:r>
            <a:r>
              <a:rPr lang="ar-KW" sz="1800" dirty="0" smtClean="0">
                <a:solidFill>
                  <a:schemeClr val="accent1">
                    <a:lumMod val="50000"/>
                  </a:schemeClr>
                </a:solidFill>
                <a:latin typeface="Calibri" pitchFamily="34" charset="0"/>
                <a:ea typeface="+mn-ea"/>
                <a:cs typeface="mohammad bold art 1" pitchFamily="2" charset="-78"/>
              </a:rPr>
              <a:t/>
            </a:r>
            <a:br>
              <a:rPr lang="ar-KW" sz="1800" dirty="0" smtClean="0">
                <a:solidFill>
                  <a:schemeClr val="accent1">
                    <a:lumMod val="50000"/>
                  </a:schemeClr>
                </a:solidFill>
                <a:latin typeface="Calibri" pitchFamily="34" charset="0"/>
                <a:ea typeface="+mn-ea"/>
                <a:cs typeface="mohammad bold art 1" pitchFamily="2" charset="-78"/>
              </a:rPr>
            </a:br>
            <a:r>
              <a:rPr lang="en-US" sz="1800" dirty="0">
                <a:solidFill>
                  <a:schemeClr val="accent1">
                    <a:lumMod val="50000"/>
                  </a:schemeClr>
                </a:solidFill>
                <a:latin typeface="Calibri" pitchFamily="34" charset="0"/>
                <a:ea typeface="+mn-ea"/>
                <a:cs typeface="mohammad bold art 1" pitchFamily="2" charset="-78"/>
              </a:rPr>
              <a:t/>
            </a:r>
            <a:br>
              <a:rPr lang="en-US" sz="1800" dirty="0">
                <a:solidFill>
                  <a:schemeClr val="accent1">
                    <a:lumMod val="50000"/>
                  </a:schemeClr>
                </a:solidFill>
                <a:latin typeface="Calibri" pitchFamily="34" charset="0"/>
                <a:ea typeface="+mn-ea"/>
                <a:cs typeface="mohammad bold art 1" pitchFamily="2" charset="-78"/>
              </a:rPr>
            </a:br>
            <a:r>
              <a:rPr lang="ar-KW" sz="1800" dirty="0" smtClean="0">
                <a:solidFill>
                  <a:schemeClr val="accent1">
                    <a:lumMod val="50000"/>
                  </a:schemeClr>
                </a:solidFill>
                <a:latin typeface="Calibri" pitchFamily="34" charset="0"/>
                <a:ea typeface="+mn-ea"/>
                <a:cs typeface="mohammad bold art 1" pitchFamily="2" charset="-78"/>
              </a:rPr>
              <a:t>- الحصول </a:t>
            </a:r>
            <a:r>
              <a:rPr lang="ar-KW" sz="1800" dirty="0">
                <a:solidFill>
                  <a:schemeClr val="accent1">
                    <a:lumMod val="50000"/>
                  </a:schemeClr>
                </a:solidFill>
                <a:latin typeface="Calibri" pitchFamily="34" charset="0"/>
                <a:ea typeface="+mn-ea"/>
                <a:cs typeface="mohammad bold art 1" pitchFamily="2" charset="-78"/>
              </a:rPr>
              <a:t>على الشهادة المهنية أو سنوات الخبرة المطلوبة للإعفاء من المؤهل الفني وفقاً لما ورد في برنامج المؤهلات المهنية. </a:t>
            </a:r>
            <a:r>
              <a:rPr lang="en-US" sz="1800" dirty="0">
                <a:solidFill>
                  <a:schemeClr val="accent1">
                    <a:lumMod val="50000"/>
                  </a:schemeClr>
                </a:solidFill>
                <a:latin typeface="Calibri" pitchFamily="34" charset="0"/>
                <a:ea typeface="+mn-ea"/>
                <a:cs typeface="mohammad bold art 1" pitchFamily="2" charset="-78"/>
              </a:rPr>
              <a:t/>
            </a:r>
            <a:br>
              <a:rPr lang="en-US" sz="1800" dirty="0">
                <a:solidFill>
                  <a:schemeClr val="accent1">
                    <a:lumMod val="50000"/>
                  </a:schemeClr>
                </a:solidFill>
                <a:latin typeface="Calibri" pitchFamily="34" charset="0"/>
                <a:ea typeface="+mn-ea"/>
                <a:cs typeface="mohammad bold art 1" pitchFamily="2" charset="-78"/>
              </a:rPr>
            </a:br>
            <a:endParaRPr lang="en-US" sz="1800" dirty="0">
              <a:solidFill>
                <a:schemeClr val="accent1">
                  <a:lumMod val="50000"/>
                </a:schemeClr>
              </a:solidFill>
              <a:latin typeface="Calibri" pitchFamily="34" charset="0"/>
              <a:ea typeface="+mn-ea"/>
              <a:cs typeface="mohammad bold art 1" pitchFamily="2" charset="-78"/>
            </a:endParaRPr>
          </a:p>
        </p:txBody>
      </p:sp>
      <p:sp>
        <p:nvSpPr>
          <p:cNvPr id="5" name="Rectangle 4"/>
          <p:cNvSpPr/>
          <p:nvPr/>
        </p:nvSpPr>
        <p:spPr>
          <a:xfrm>
            <a:off x="2339908" y="254866"/>
            <a:ext cx="7445930" cy="461665"/>
          </a:xfrm>
          <a:prstGeom prst="rect">
            <a:avLst/>
          </a:prstGeom>
        </p:spPr>
        <p:txBody>
          <a:bodyPr wrap="square">
            <a:spAutoFit/>
          </a:bodyPr>
          <a:lstStyle/>
          <a:p>
            <a:pPr algn="r"/>
            <a:r>
              <a:rPr lang="ar-KW" sz="2400" b="1" dirty="0">
                <a:solidFill>
                  <a:schemeClr val="accent1">
                    <a:lumMod val="50000"/>
                  </a:schemeClr>
                </a:solidFill>
                <a:latin typeface="Calibri" pitchFamily="34" charset="0"/>
                <a:cs typeface="mohammad bold art 1" pitchFamily="2" charset="-78"/>
              </a:rPr>
              <a:t>بوابة الهيئة الإلكترونية</a:t>
            </a:r>
            <a:endParaRPr lang="en-US" sz="2400" dirty="0"/>
          </a:p>
        </p:txBody>
      </p:sp>
    </p:spTree>
    <p:extLst>
      <p:ext uri="{BB962C8B-B14F-4D97-AF65-F5344CB8AC3E}">
        <p14:creationId xmlns:p14="http://schemas.microsoft.com/office/powerpoint/2010/main" val="1130089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2514" y="207371"/>
            <a:ext cx="9144000" cy="492373"/>
          </a:xfrm>
        </p:spPr>
        <p:txBody>
          <a:bodyPr>
            <a:noAutofit/>
          </a:bodyPr>
          <a:lstStyle/>
          <a:p>
            <a:pPr algn="r"/>
            <a:r>
              <a:rPr lang="ar-KW" sz="2400" b="1" dirty="0" smtClean="0">
                <a:solidFill>
                  <a:schemeClr val="accent1">
                    <a:lumMod val="50000"/>
                  </a:schemeClr>
                </a:solidFill>
                <a:latin typeface="Calibri" pitchFamily="34" charset="0"/>
                <a:ea typeface="+mn-ea"/>
                <a:cs typeface="mohammad bold art 1" pitchFamily="2" charset="-78"/>
              </a:rPr>
              <a:t>الأجندة</a:t>
            </a:r>
            <a:endParaRPr lang="ar-KW" sz="2400" b="1" dirty="0">
              <a:solidFill>
                <a:schemeClr val="accent1">
                  <a:lumMod val="50000"/>
                </a:schemeClr>
              </a:solidFill>
              <a:latin typeface="Calibri" pitchFamily="34" charset="0"/>
              <a:ea typeface="+mn-ea"/>
              <a:cs typeface="mohammad bold art 1" pitchFamily="2" charset="-78"/>
            </a:endParaRPr>
          </a:p>
        </p:txBody>
      </p:sp>
      <p:sp>
        <p:nvSpPr>
          <p:cNvPr id="3" name="Subtitle 2"/>
          <p:cNvSpPr>
            <a:spLocks noGrp="1"/>
          </p:cNvSpPr>
          <p:nvPr>
            <p:ph type="subTitle" idx="1"/>
          </p:nvPr>
        </p:nvSpPr>
        <p:spPr>
          <a:xfrm>
            <a:off x="881254" y="1505011"/>
            <a:ext cx="10418825" cy="3275213"/>
          </a:xfrm>
        </p:spPr>
        <p:txBody>
          <a:bodyPr>
            <a:noAutofit/>
          </a:bodyPr>
          <a:lstStyle/>
          <a:p>
            <a:pPr algn="justLow" rtl="1">
              <a:lnSpc>
                <a:spcPct val="150000"/>
              </a:lnSpc>
            </a:pPr>
            <a:r>
              <a:rPr lang="ar-KW" sz="2200" dirty="0" smtClean="0">
                <a:solidFill>
                  <a:schemeClr val="accent1">
                    <a:lumMod val="50000"/>
                  </a:schemeClr>
                </a:solidFill>
                <a:latin typeface="Calibri" pitchFamily="34" charset="0"/>
                <a:cs typeface="mohammad bold art 1" pitchFamily="2" charset="-78"/>
              </a:rPr>
              <a:t>أولاً: مقدمة</a:t>
            </a:r>
          </a:p>
          <a:p>
            <a:pPr algn="justLow" rtl="1">
              <a:lnSpc>
                <a:spcPct val="150000"/>
              </a:lnSpc>
            </a:pPr>
            <a:r>
              <a:rPr lang="ar-KW" sz="2200" dirty="0" smtClean="0">
                <a:solidFill>
                  <a:schemeClr val="accent1">
                    <a:lumMod val="50000"/>
                  </a:schemeClr>
                </a:solidFill>
                <a:latin typeface="Calibri" pitchFamily="34" charset="0"/>
                <a:cs typeface="mohammad bold art 1" pitchFamily="2" charset="-78"/>
              </a:rPr>
              <a:t>ثانياً: برنامج المؤهلات المهنية</a:t>
            </a:r>
          </a:p>
          <a:p>
            <a:pPr algn="justLow" rtl="1">
              <a:lnSpc>
                <a:spcPct val="150000"/>
              </a:lnSpc>
            </a:pPr>
            <a:r>
              <a:rPr lang="ar-KW" sz="2200" dirty="0" smtClean="0">
                <a:solidFill>
                  <a:schemeClr val="accent1">
                    <a:lumMod val="50000"/>
                  </a:schemeClr>
                </a:solidFill>
                <a:latin typeface="Calibri" pitchFamily="34" charset="0"/>
                <a:cs typeface="mohammad bold art 1" pitchFamily="2" charset="-78"/>
              </a:rPr>
              <a:t>ثالثاً: تعديل </a:t>
            </a:r>
            <a:r>
              <a:rPr lang="ar-KW" sz="2200" dirty="0">
                <a:solidFill>
                  <a:schemeClr val="accent1">
                    <a:lumMod val="50000"/>
                  </a:schemeClr>
                </a:solidFill>
                <a:latin typeface="Calibri" pitchFamily="34" charset="0"/>
                <a:cs typeface="mohammad bold art 1" pitchFamily="2" charset="-78"/>
              </a:rPr>
              <a:t>الكتاب الأول (</a:t>
            </a:r>
            <a:r>
              <a:rPr lang="ar-KW" sz="2200" dirty="0" smtClean="0">
                <a:solidFill>
                  <a:schemeClr val="accent1">
                    <a:lumMod val="50000"/>
                  </a:schemeClr>
                </a:solidFill>
                <a:latin typeface="Calibri" pitchFamily="34" charset="0"/>
                <a:cs typeface="mohammad bold art 1" pitchFamily="2" charset="-78"/>
              </a:rPr>
              <a:t>التعريفات)</a:t>
            </a:r>
          </a:p>
          <a:p>
            <a:pPr algn="justLow" rtl="1">
              <a:lnSpc>
                <a:spcPct val="150000"/>
              </a:lnSpc>
            </a:pPr>
            <a:r>
              <a:rPr lang="ar-KW" sz="2200" dirty="0" smtClean="0">
                <a:solidFill>
                  <a:schemeClr val="accent1">
                    <a:lumMod val="50000"/>
                  </a:schemeClr>
                </a:solidFill>
                <a:latin typeface="Calibri" pitchFamily="34" charset="0"/>
                <a:cs typeface="mohammad bold art 1" pitchFamily="2" charset="-78"/>
              </a:rPr>
              <a:t>رابعاً: تعديل الكتاب </a:t>
            </a:r>
            <a:r>
              <a:rPr lang="ar-KW" sz="2200" dirty="0">
                <a:solidFill>
                  <a:schemeClr val="accent1">
                    <a:lumMod val="50000"/>
                  </a:schemeClr>
                </a:solidFill>
                <a:latin typeface="Calibri" pitchFamily="34" charset="0"/>
                <a:cs typeface="mohammad bold art 1" pitchFamily="2" charset="-78"/>
              </a:rPr>
              <a:t>الخامس (أنشطة الأوراق المالية والأشخاص </a:t>
            </a:r>
            <a:r>
              <a:rPr lang="ar-KW" sz="2200" dirty="0" smtClean="0">
                <a:solidFill>
                  <a:schemeClr val="accent1">
                    <a:lumMod val="50000"/>
                  </a:schemeClr>
                </a:solidFill>
                <a:latin typeface="Calibri" pitchFamily="34" charset="0"/>
                <a:cs typeface="mohammad bold art 1" pitchFamily="2" charset="-78"/>
              </a:rPr>
              <a:t>المسجلون</a:t>
            </a:r>
            <a:r>
              <a:rPr lang="ar-KW" sz="2200" dirty="0" smtClean="0">
                <a:solidFill>
                  <a:schemeClr val="accent1">
                    <a:lumMod val="50000"/>
                  </a:schemeClr>
                </a:solidFill>
                <a:latin typeface="Calibri" pitchFamily="34" charset="0"/>
                <a:cs typeface="mohammad bold art 1" pitchFamily="2" charset="-78"/>
              </a:rPr>
              <a:t>)</a:t>
            </a:r>
          </a:p>
          <a:p>
            <a:pPr algn="justLow" rtl="1">
              <a:lnSpc>
                <a:spcPct val="150000"/>
              </a:lnSpc>
            </a:pPr>
            <a:r>
              <a:rPr lang="ar-KW" sz="2200" dirty="0" smtClean="0">
                <a:solidFill>
                  <a:schemeClr val="accent1">
                    <a:lumMod val="50000"/>
                  </a:schemeClr>
                </a:solidFill>
                <a:latin typeface="Calibri" pitchFamily="34" charset="0"/>
                <a:cs typeface="mohammad bold art 1" pitchFamily="2" charset="-78"/>
              </a:rPr>
              <a:t>خامساً: </a:t>
            </a:r>
            <a:r>
              <a:rPr lang="ar-KW" sz="2200" dirty="0">
                <a:solidFill>
                  <a:schemeClr val="accent1">
                    <a:lumMod val="50000"/>
                  </a:schemeClr>
                </a:solidFill>
                <a:latin typeface="Calibri" pitchFamily="34" charset="0"/>
                <a:cs typeface="mohammad bold art 1" pitchFamily="2" charset="-78"/>
              </a:rPr>
              <a:t> بوابة الهيئة </a:t>
            </a:r>
            <a:r>
              <a:rPr lang="ar-KW" sz="2200" dirty="0" smtClean="0">
                <a:solidFill>
                  <a:schemeClr val="accent1">
                    <a:lumMod val="50000"/>
                  </a:schemeClr>
                </a:solidFill>
                <a:latin typeface="Calibri" pitchFamily="34" charset="0"/>
                <a:cs typeface="mohammad bold art 1" pitchFamily="2" charset="-78"/>
              </a:rPr>
              <a:t>الإلكترونية</a:t>
            </a:r>
            <a:endParaRPr lang="ar-KW" sz="2200" dirty="0">
              <a:solidFill>
                <a:schemeClr val="accent1">
                  <a:lumMod val="50000"/>
                </a:schemeClr>
              </a:solidFill>
              <a:latin typeface="Calibri" pitchFamily="34" charset="0"/>
              <a:cs typeface="mohammad bold art 1" pitchFamily="2" charset="-78"/>
            </a:endParaRPr>
          </a:p>
          <a:p>
            <a:pPr algn="justLow" rtl="1"/>
            <a:endParaRPr lang="ar-KW" sz="1400" b="1" dirty="0">
              <a:solidFill>
                <a:schemeClr val="accent1">
                  <a:lumMod val="50000"/>
                </a:schemeClr>
              </a:solidFill>
              <a:latin typeface="Calibri" pitchFamily="34" charset="0"/>
              <a:cs typeface="mohammad bold art 1" pitchFamily="2" charset="-78"/>
            </a:endParaRPr>
          </a:p>
          <a:p>
            <a:pPr algn="justLow" rtl="1"/>
            <a:endParaRPr lang="ar-KW" sz="1400" b="1" dirty="0" smtClean="0">
              <a:solidFill>
                <a:schemeClr val="accent1">
                  <a:lumMod val="50000"/>
                </a:schemeClr>
              </a:solidFill>
              <a:latin typeface="Calibri" pitchFamily="34" charset="0"/>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5745292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Rectangle 10"/>
          <p:cNvSpPr/>
          <p:nvPr/>
        </p:nvSpPr>
        <p:spPr>
          <a:xfrm>
            <a:off x="2339908" y="254866"/>
            <a:ext cx="7445930" cy="461665"/>
          </a:xfrm>
          <a:prstGeom prst="rect">
            <a:avLst/>
          </a:prstGeom>
        </p:spPr>
        <p:txBody>
          <a:bodyPr wrap="square">
            <a:spAutoFit/>
          </a:bodyPr>
          <a:lstStyle/>
          <a:p>
            <a:pPr algn="r"/>
            <a:r>
              <a:rPr lang="ar-KW" sz="2400" b="1" dirty="0">
                <a:solidFill>
                  <a:schemeClr val="accent1">
                    <a:lumMod val="50000"/>
                  </a:schemeClr>
                </a:solidFill>
                <a:latin typeface="Calibri" pitchFamily="34" charset="0"/>
                <a:cs typeface="mohammad bold art 1" pitchFamily="2" charset="-78"/>
              </a:rPr>
              <a:t>بوابة الهيئة الإلكترونية</a:t>
            </a:r>
            <a:endParaRPr lang="en-US" sz="2400" dirty="0"/>
          </a:p>
        </p:txBody>
      </p:sp>
      <p:sp>
        <p:nvSpPr>
          <p:cNvPr id="14" name="Title 1"/>
          <p:cNvSpPr>
            <a:spLocks noGrp="1"/>
          </p:cNvSpPr>
          <p:nvPr>
            <p:ph type="title"/>
          </p:nvPr>
        </p:nvSpPr>
        <p:spPr>
          <a:xfrm>
            <a:off x="786581" y="1602659"/>
            <a:ext cx="10597058" cy="1661651"/>
          </a:xfrm>
        </p:spPr>
        <p:txBody>
          <a:bodyPr>
            <a:noAutofit/>
          </a:bodyPr>
          <a:lstStyle/>
          <a:p>
            <a:pPr marL="342900" indent="-342900" algn="r" rtl="1">
              <a:lnSpc>
                <a:spcPct val="200000"/>
              </a:lnSpc>
              <a:buFont typeface="Arial" panose="020B0604020202020204" pitchFamily="34" charset="0"/>
              <a:buChar char="•"/>
            </a:pPr>
            <a:r>
              <a:rPr lang="ar-SA" sz="2000" dirty="0" smtClean="0">
                <a:solidFill>
                  <a:schemeClr val="accent1">
                    <a:lumMod val="50000"/>
                  </a:schemeClr>
                </a:solidFill>
                <a:latin typeface="Calibri" pitchFamily="34" charset="0"/>
                <a:ea typeface="+mn-ea"/>
                <a:cs typeface="mohammad bold art 1" pitchFamily="2" charset="-78"/>
              </a:rPr>
              <a:t>تقدم</a:t>
            </a:r>
            <a:r>
              <a:rPr lang="ar-KW" sz="2000" dirty="0" smtClean="0">
                <a:solidFill>
                  <a:schemeClr val="accent1">
                    <a:lumMod val="50000"/>
                  </a:schemeClr>
                </a:solidFill>
                <a:latin typeface="Calibri" pitchFamily="34" charset="0"/>
                <a:ea typeface="+mn-ea"/>
                <a:cs typeface="mohammad bold art 1" pitchFamily="2" charset="-78"/>
              </a:rPr>
              <a:t> </a:t>
            </a:r>
            <a:r>
              <a:rPr lang="ar-SA" sz="2000" dirty="0">
                <a:solidFill>
                  <a:schemeClr val="accent1">
                    <a:lumMod val="50000"/>
                  </a:schemeClr>
                </a:solidFill>
                <a:latin typeface="Calibri" pitchFamily="34" charset="0"/>
                <a:ea typeface="+mn-ea"/>
                <a:cs typeface="mohammad bold art 1" pitchFamily="2" charset="-78"/>
              </a:rPr>
              <a:t>جميع </a:t>
            </a:r>
            <a:r>
              <a:rPr lang="ar-SA" sz="2000" dirty="0">
                <a:solidFill>
                  <a:schemeClr val="accent1">
                    <a:lumMod val="50000"/>
                  </a:schemeClr>
                </a:solidFill>
                <a:latin typeface="Calibri" pitchFamily="34" charset="0"/>
                <a:ea typeface="+mn-ea"/>
                <a:cs typeface="mohammad bold art 1" pitchFamily="2" charset="-78"/>
              </a:rPr>
              <a:t>طلبات إدارة التراخيص والتسجيل </a:t>
            </a:r>
            <a:r>
              <a:rPr lang="ar-SA" sz="2000" dirty="0">
                <a:solidFill>
                  <a:schemeClr val="accent1">
                    <a:lumMod val="50000"/>
                  </a:schemeClr>
                </a:solidFill>
                <a:latin typeface="Calibri" pitchFamily="34" charset="0"/>
                <a:ea typeface="+mn-ea"/>
                <a:cs typeface="mohammad bold art 1" pitchFamily="2" charset="-78"/>
              </a:rPr>
              <a:t>عبر </a:t>
            </a:r>
            <a:r>
              <a:rPr lang="ar-SA" sz="2000" dirty="0">
                <a:solidFill>
                  <a:schemeClr val="accent1">
                    <a:lumMod val="50000"/>
                  </a:schemeClr>
                </a:solidFill>
                <a:latin typeface="Calibri" pitchFamily="34" charset="0"/>
                <a:ea typeface="+mn-ea"/>
                <a:cs typeface="mohammad bold art 1" pitchFamily="2" charset="-78"/>
              </a:rPr>
              <a:t>البوابة فقط، ولا يستلزم الأمر إرسال كتاب للهيئة بشأن </a:t>
            </a:r>
            <a:r>
              <a:rPr lang="ar-SA" sz="2000" dirty="0" smtClean="0">
                <a:solidFill>
                  <a:schemeClr val="accent1">
                    <a:lumMod val="50000"/>
                  </a:schemeClr>
                </a:solidFill>
                <a:latin typeface="Calibri" pitchFamily="34" charset="0"/>
                <a:ea typeface="+mn-ea"/>
                <a:cs typeface="mohammad bold art 1" pitchFamily="2" charset="-78"/>
              </a:rPr>
              <a:t>ذلك</a:t>
            </a:r>
            <a:r>
              <a:rPr lang="ar-KW" sz="2000" dirty="0" smtClean="0">
                <a:solidFill>
                  <a:schemeClr val="accent1">
                    <a:lumMod val="50000"/>
                  </a:schemeClr>
                </a:solidFill>
                <a:latin typeface="Calibri" pitchFamily="34" charset="0"/>
                <a:ea typeface="+mn-ea"/>
                <a:cs typeface="mohammad bold art 1" pitchFamily="2" charset="-78"/>
              </a:rPr>
              <a:t>.</a:t>
            </a:r>
            <a:endParaRPr lang="en-US" sz="1800" dirty="0">
              <a:solidFill>
                <a:schemeClr val="accent1">
                  <a:lumMod val="50000"/>
                </a:schemeClr>
              </a:solidFill>
              <a:latin typeface="Calibri" pitchFamily="34" charset="0"/>
              <a:ea typeface="+mn-ea"/>
              <a:cs typeface="mohammad bold art 1" pitchFamily="2" charset="-78"/>
            </a:endParaRPr>
          </a:p>
        </p:txBody>
      </p:sp>
      <p:sp>
        <p:nvSpPr>
          <p:cNvPr id="5" name="Title 1"/>
          <p:cNvSpPr txBox="1">
            <a:spLocks/>
          </p:cNvSpPr>
          <p:nvPr/>
        </p:nvSpPr>
        <p:spPr>
          <a:xfrm>
            <a:off x="786581" y="3165985"/>
            <a:ext cx="10597058" cy="19794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gn="r" rtl="1">
              <a:lnSpc>
                <a:spcPct val="200000"/>
              </a:lnSpc>
              <a:buFont typeface="Arial" panose="020B0604020202020204" pitchFamily="34" charset="0"/>
              <a:buChar char="•"/>
            </a:pPr>
            <a:r>
              <a:rPr lang="ar-KW" sz="2000" dirty="0" smtClean="0">
                <a:solidFill>
                  <a:schemeClr val="accent1">
                    <a:lumMod val="50000"/>
                  </a:schemeClr>
                </a:solidFill>
                <a:latin typeface="Calibri" pitchFamily="34" charset="0"/>
                <a:cs typeface="mohammad bold art 1" pitchFamily="2" charset="-78"/>
              </a:rPr>
              <a:t>تم </a:t>
            </a:r>
            <a:r>
              <a:rPr lang="ar-KW" sz="2000" dirty="0">
                <a:solidFill>
                  <a:schemeClr val="accent1">
                    <a:lumMod val="50000"/>
                  </a:schemeClr>
                </a:solidFill>
                <a:latin typeface="Calibri" pitchFamily="34" charset="0"/>
                <a:cs typeface="mohammad bold art 1" pitchFamily="2" charset="-78"/>
              </a:rPr>
              <a:t>إضافة خدمة </a:t>
            </a:r>
            <a:r>
              <a:rPr lang="ar-SA" sz="2000" dirty="0">
                <a:solidFill>
                  <a:schemeClr val="accent1">
                    <a:lumMod val="50000"/>
                  </a:schemeClr>
                </a:solidFill>
                <a:latin typeface="Calibri" pitchFamily="34" charset="0"/>
                <a:cs typeface="mohammad bold art 1" pitchFamily="2" charset="-78"/>
              </a:rPr>
              <a:t>الدفع عن طريق الكي نت </a:t>
            </a:r>
            <a:r>
              <a:rPr lang="en-US" sz="2000" dirty="0">
                <a:solidFill>
                  <a:schemeClr val="accent1">
                    <a:lumMod val="50000"/>
                  </a:schemeClr>
                </a:solidFill>
                <a:latin typeface="Calibri" pitchFamily="34" charset="0"/>
                <a:cs typeface="mohammad bold art 1" pitchFamily="2" charset="-78"/>
              </a:rPr>
              <a:t>(KNET) </a:t>
            </a:r>
            <a:r>
              <a:rPr lang="ar-KW" sz="2000" dirty="0">
                <a:solidFill>
                  <a:schemeClr val="accent1">
                    <a:lumMod val="50000"/>
                  </a:schemeClr>
                </a:solidFill>
                <a:latin typeface="Calibri" pitchFamily="34" charset="0"/>
                <a:cs typeface="mohammad bold art 1" pitchFamily="2" charset="-78"/>
              </a:rPr>
              <a:t> لتتيح </a:t>
            </a:r>
            <a:r>
              <a:rPr lang="ar-KW" sz="2000" dirty="0" smtClean="0">
                <a:solidFill>
                  <a:schemeClr val="accent1">
                    <a:lumMod val="50000"/>
                  </a:schemeClr>
                </a:solidFill>
                <a:latin typeface="Calibri" pitchFamily="34" charset="0"/>
                <a:cs typeface="mohammad bold art 1" pitchFamily="2" charset="-78"/>
              </a:rPr>
              <a:t>لمستخدمي </a:t>
            </a:r>
            <a:r>
              <a:rPr lang="ar-KW" sz="2000" dirty="0">
                <a:solidFill>
                  <a:schemeClr val="accent1">
                    <a:lumMod val="50000"/>
                  </a:schemeClr>
                </a:solidFill>
                <a:latin typeface="Calibri" pitchFamily="34" charset="0"/>
                <a:cs typeface="mohammad bold art 1" pitchFamily="2" charset="-78"/>
              </a:rPr>
              <a:t>البوابة إمكانية دفع الرسوم اللازمة لخدمات إدارة التراخيص والتسجيل.</a:t>
            </a:r>
            <a:r>
              <a:rPr lang="ar-KW" sz="2000" dirty="0" smtClean="0">
                <a:solidFill>
                  <a:schemeClr val="accent1">
                    <a:lumMod val="50000"/>
                  </a:schemeClr>
                </a:solidFill>
                <a:latin typeface="Calibri" pitchFamily="34" charset="0"/>
                <a:ea typeface="+mn-ea"/>
                <a:cs typeface="mohammad bold art 1" pitchFamily="2" charset="-78"/>
              </a:rPr>
              <a:t> </a:t>
            </a:r>
            <a:endParaRPr lang="en-US" sz="1800" dirty="0">
              <a:solidFill>
                <a:schemeClr val="accent1">
                  <a:lumMod val="50000"/>
                </a:schemeClr>
              </a:solidFill>
              <a:latin typeface="Calibri" pitchFamily="34" charset="0"/>
              <a:ea typeface="+mn-ea"/>
              <a:cs typeface="mohammad bold art 1" pitchFamily="2" charset="-78"/>
            </a:endParaRPr>
          </a:p>
        </p:txBody>
      </p:sp>
    </p:spTree>
    <p:extLst>
      <p:ext uri="{BB962C8B-B14F-4D97-AF65-F5344CB8AC3E}">
        <p14:creationId xmlns:p14="http://schemas.microsoft.com/office/powerpoint/2010/main" val="2421018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5400" b="1" dirty="0">
                <a:solidFill>
                  <a:schemeClr val="accent1">
                    <a:lumMod val="50000"/>
                  </a:schemeClr>
                </a:solidFill>
                <a:latin typeface="Calibri" pitchFamily="34" charset="0"/>
                <a:cs typeface="mohammad bold art 1" pitchFamily="2" charset="-78"/>
              </a:rPr>
              <a:t>«</a:t>
            </a:r>
            <a:r>
              <a:rPr lang="ar-KW" sz="5400" b="1" dirty="0" smtClean="0">
                <a:solidFill>
                  <a:srgbClr val="AD8100"/>
                </a:solidFill>
                <a:latin typeface="Calibri" pitchFamily="34" charset="0"/>
                <a:cs typeface="mohammad bold art 1" pitchFamily="2" charset="-78"/>
              </a:rPr>
              <a:t> شكراً </a:t>
            </a:r>
            <a:r>
              <a:rPr lang="ar-KW" sz="5400" b="1" dirty="0">
                <a:solidFill>
                  <a:schemeClr val="accent1">
                    <a:lumMod val="50000"/>
                  </a:schemeClr>
                </a:solidFill>
                <a:latin typeface="Calibri" pitchFamily="34" charset="0"/>
                <a:cs typeface="mohammad bold art 1" pitchFamily="2" charset="-78"/>
              </a:rPr>
              <a:t>»</a:t>
            </a:r>
          </a:p>
        </p:txBody>
      </p:sp>
      <p:cxnSp>
        <p:nvCxnSpPr>
          <p:cNvPr id="13" name="Straight Connector 12"/>
          <p:cNvCxnSpPr/>
          <p:nvPr/>
        </p:nvCxnSpPr>
        <p:spPr>
          <a:xfrm>
            <a:off x="4703081" y="3916769"/>
            <a:ext cx="2775169" cy="9772"/>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713073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19" y="2121603"/>
            <a:ext cx="6455482" cy="492373"/>
          </a:xfrm>
        </p:spPr>
        <p:txBody>
          <a:bodyPr>
            <a:noAutofit/>
          </a:bodyPr>
          <a:lstStyle/>
          <a:p>
            <a:pPr lvl="0" algn="r" rtl="1" fontAlgn="base">
              <a:spcAft>
                <a:spcPts val="600"/>
              </a:spcAft>
            </a:pPr>
            <a:r>
              <a:rPr lang="ar-KW" sz="4000" b="1" dirty="0" smtClean="0">
                <a:solidFill>
                  <a:srgbClr val="AD8100"/>
                </a:solidFill>
                <a:latin typeface="Calibri" pitchFamily="34" charset="0"/>
                <a:cs typeface="mohammad bold art 1" pitchFamily="2" charset="-78"/>
              </a:rPr>
              <a:t>أولاً: </a:t>
            </a:r>
            <a:endParaRPr lang="ar-KW" sz="4000" b="1" dirty="0">
              <a:solidFill>
                <a:srgbClr val="AD8100"/>
              </a:solidFill>
              <a:latin typeface="Calibri" pitchFamily="34" charset="0"/>
              <a:cs typeface="mohammad bold art 1" pitchFamily="2" charset="-78"/>
            </a:endParaRPr>
          </a:p>
        </p:txBody>
      </p:sp>
      <p:sp>
        <p:nvSpPr>
          <p:cNvPr id="6" name="Subtitle 5"/>
          <p:cNvSpPr>
            <a:spLocks noGrp="1"/>
          </p:cNvSpPr>
          <p:nvPr>
            <p:ph type="subTitle" idx="1"/>
          </p:nvPr>
        </p:nvSpPr>
        <p:spPr>
          <a:xfrm>
            <a:off x="1524000" y="3083690"/>
            <a:ext cx="9144000" cy="944331"/>
          </a:xfrm>
        </p:spPr>
        <p:txBody>
          <a:bodyPr>
            <a:normAutofit/>
          </a:bodyPr>
          <a:lstStyle/>
          <a:p>
            <a:pPr lvl="0" rtl="1" fontAlgn="base">
              <a:spcBef>
                <a:spcPct val="0"/>
              </a:spcBef>
              <a:spcAft>
                <a:spcPts val="600"/>
              </a:spcAft>
            </a:pPr>
            <a:r>
              <a:rPr lang="ar-KW" sz="3500" b="1" dirty="0" smtClean="0">
                <a:solidFill>
                  <a:schemeClr val="accent1">
                    <a:lumMod val="50000"/>
                  </a:schemeClr>
                </a:solidFill>
                <a:latin typeface="Calibri" pitchFamily="34" charset="0"/>
                <a:cs typeface="mohammad bold art 1" pitchFamily="2" charset="-78"/>
              </a:rPr>
              <a:t>مقدمة</a:t>
            </a:r>
            <a:endParaRPr lang="ar-KW" sz="3500" b="1" dirty="0">
              <a:solidFill>
                <a:schemeClr val="accent1">
                  <a:lumMod val="50000"/>
                </a:schemeClr>
              </a:solidFill>
              <a:latin typeface="Calibri" pitchFamily="34" charset="0"/>
              <a:cs typeface="mohammad bold art 1" pitchFamily="2" charset="-78"/>
            </a:endParaRPr>
          </a:p>
          <a:p>
            <a:endParaRPr lang="ar-KW" sz="4000" dirty="0"/>
          </a:p>
        </p:txBody>
      </p:sp>
      <p:cxnSp>
        <p:nvCxnSpPr>
          <p:cNvPr id="7" name="Straight Connector 6"/>
          <p:cNvCxnSpPr/>
          <p:nvPr/>
        </p:nvCxnSpPr>
        <p:spPr>
          <a:xfrm>
            <a:off x="3128196" y="389490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873171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2514" y="207371"/>
            <a:ext cx="9144000" cy="492373"/>
          </a:xfrm>
        </p:spPr>
        <p:txBody>
          <a:bodyPr>
            <a:noAutofit/>
          </a:bodyPr>
          <a:lstStyle/>
          <a:p>
            <a:pPr algn="r"/>
            <a:r>
              <a:rPr lang="ar-KW" sz="2400" b="1" dirty="0" smtClean="0">
                <a:solidFill>
                  <a:schemeClr val="accent1">
                    <a:lumMod val="50000"/>
                  </a:schemeClr>
                </a:solidFill>
                <a:latin typeface="Calibri" pitchFamily="34" charset="0"/>
                <a:ea typeface="+mn-ea"/>
                <a:cs typeface="mohammad bold art 1" pitchFamily="2" charset="-78"/>
              </a:rPr>
              <a:t>مقدمة</a:t>
            </a:r>
            <a:endParaRPr lang="ar-KW" sz="2400" b="1" dirty="0">
              <a:solidFill>
                <a:schemeClr val="accent1">
                  <a:lumMod val="50000"/>
                </a:schemeClr>
              </a:solidFill>
              <a:latin typeface="Calibri" pitchFamily="34" charset="0"/>
              <a:ea typeface="+mn-ea"/>
              <a:cs typeface="mohammad bold art 1" pitchFamily="2" charset="-78"/>
            </a:endParaRPr>
          </a:p>
        </p:txBody>
      </p:sp>
      <p:sp>
        <p:nvSpPr>
          <p:cNvPr id="3" name="Subtitle 2"/>
          <p:cNvSpPr>
            <a:spLocks noGrp="1"/>
          </p:cNvSpPr>
          <p:nvPr>
            <p:ph type="subTitle" idx="1"/>
          </p:nvPr>
        </p:nvSpPr>
        <p:spPr>
          <a:xfrm>
            <a:off x="881254" y="1695797"/>
            <a:ext cx="10418825" cy="3275213"/>
          </a:xfrm>
        </p:spPr>
        <p:txBody>
          <a:bodyPr>
            <a:noAutofit/>
          </a:bodyPr>
          <a:lstStyle/>
          <a:p>
            <a:pPr marL="285750" indent="-285750" algn="justLow" rtl="1">
              <a:lnSpc>
                <a:spcPct val="150000"/>
              </a:lnSpc>
              <a:buFont typeface="Arial" panose="020B0604020202020204" pitchFamily="34" charset="0"/>
              <a:buChar char="•"/>
            </a:pPr>
            <a:r>
              <a:rPr lang="ar-KW" sz="1800" dirty="0" smtClean="0">
                <a:solidFill>
                  <a:schemeClr val="accent1">
                    <a:lumMod val="50000"/>
                  </a:schemeClr>
                </a:solidFill>
                <a:latin typeface="Calibri" pitchFamily="34" charset="0"/>
                <a:cs typeface="mohammad bold art 1" pitchFamily="2" charset="-78"/>
              </a:rPr>
              <a:t>صدر القرار </a:t>
            </a:r>
            <a:r>
              <a:rPr lang="ar-KW" sz="1800" dirty="0">
                <a:solidFill>
                  <a:schemeClr val="accent1">
                    <a:lumMod val="50000"/>
                  </a:schemeClr>
                </a:solidFill>
                <a:latin typeface="Calibri" pitchFamily="34" charset="0"/>
                <a:cs typeface="mohammad bold art 1" pitchFamily="2" charset="-78"/>
              </a:rPr>
              <a:t>رقم (145) لسنة 2019 بشأن تعديل بعض أحكام اللائحة التنفيذية للقانون رقم (7) لسنة 2010 بشأن إنشاء هيئة أسواق المال وتنظيم نشاط الأوراق المالية وتعديلاتهما في إطار تطبيق مشروع الاختبارات التأهيلية للوظائف واجبة التسجيل الصادر </a:t>
            </a:r>
            <a:r>
              <a:rPr lang="ar-KW" sz="1800" dirty="0" smtClean="0">
                <a:solidFill>
                  <a:schemeClr val="accent1">
                    <a:lumMod val="50000"/>
                  </a:schemeClr>
                </a:solidFill>
                <a:latin typeface="Calibri" pitchFamily="34" charset="0"/>
                <a:cs typeface="mohammad bold art 1" pitchFamily="2" charset="-78"/>
              </a:rPr>
              <a:t>بتاريخ </a:t>
            </a:r>
            <a:r>
              <a:rPr lang="ar-KW" sz="1800" dirty="0">
                <a:solidFill>
                  <a:schemeClr val="accent1">
                    <a:lumMod val="50000"/>
                  </a:schemeClr>
                </a:solidFill>
                <a:latin typeface="Calibri" pitchFamily="34" charset="0"/>
                <a:cs typeface="mohammad bold art 1" pitchFamily="2" charset="-78"/>
              </a:rPr>
              <a:t>30/09/2019، بدخول مشروع الاختبارات التأهيلية للوظائف واجبة التسجيل بالتعاون مع معهد </a:t>
            </a:r>
            <a:r>
              <a:rPr lang="en-US" sz="1800" dirty="0" smtClean="0">
                <a:solidFill>
                  <a:schemeClr val="accent1">
                    <a:lumMod val="50000"/>
                  </a:schemeClr>
                </a:solidFill>
                <a:latin typeface="Calibri" pitchFamily="34" charset="0"/>
                <a:cs typeface="mohammad bold art 1" pitchFamily="2" charset="-78"/>
              </a:rPr>
              <a:t>CISI</a:t>
            </a:r>
            <a:r>
              <a:rPr lang="ar-KW" sz="1800" dirty="0" smtClean="0">
                <a:solidFill>
                  <a:schemeClr val="accent1">
                    <a:lumMod val="50000"/>
                  </a:schemeClr>
                </a:solidFill>
                <a:latin typeface="Calibri" pitchFamily="34" charset="0"/>
                <a:cs typeface="mohammad bold art 1" pitchFamily="2" charset="-78"/>
              </a:rPr>
              <a:t> حيز </a:t>
            </a:r>
            <a:r>
              <a:rPr lang="ar-KW" sz="1800" dirty="0">
                <a:solidFill>
                  <a:schemeClr val="accent1">
                    <a:lumMod val="50000"/>
                  </a:schemeClr>
                </a:solidFill>
                <a:latin typeface="Calibri" pitchFamily="34" charset="0"/>
                <a:cs typeface="mohammad bold art 1" pitchFamily="2" charset="-78"/>
              </a:rPr>
              <a:t>التنفيذ اعتباراً من تاريخ 30 سبتمبر 2019 وذلك من خلال برنامج المؤهلات المهنية للوظائف الواجبة </a:t>
            </a:r>
            <a:r>
              <a:rPr lang="ar-KW" sz="1800" dirty="0" smtClean="0">
                <a:solidFill>
                  <a:schemeClr val="accent1">
                    <a:lumMod val="50000"/>
                  </a:schemeClr>
                </a:solidFill>
                <a:latin typeface="Calibri" pitchFamily="34" charset="0"/>
                <a:cs typeface="mohammad bold art 1" pitchFamily="2" charset="-78"/>
              </a:rPr>
              <a:t>التسجيل.</a:t>
            </a:r>
            <a:endParaRPr lang="en-US" sz="1800" dirty="0" smtClean="0">
              <a:solidFill>
                <a:schemeClr val="accent1">
                  <a:lumMod val="50000"/>
                </a:schemeClr>
              </a:solidFill>
              <a:latin typeface="Calibri" pitchFamily="34" charset="0"/>
              <a:cs typeface="mohammad bold art 1" pitchFamily="2" charset="-78"/>
            </a:endParaRPr>
          </a:p>
          <a:p>
            <a:pPr algn="justLow" rtl="1">
              <a:lnSpc>
                <a:spcPct val="150000"/>
              </a:lnSpc>
            </a:pPr>
            <a:endParaRPr lang="ar-KW" sz="1800" dirty="0" smtClean="0">
              <a:solidFill>
                <a:schemeClr val="accent1">
                  <a:lumMod val="50000"/>
                </a:schemeClr>
              </a:solidFill>
              <a:latin typeface="Calibri" pitchFamily="34" charset="0"/>
              <a:cs typeface="mohammad bold art 1" pitchFamily="2" charset="-78"/>
            </a:endParaRPr>
          </a:p>
          <a:p>
            <a:pPr marL="285750" indent="-285750" algn="justLow" rtl="1">
              <a:lnSpc>
                <a:spcPct val="150000"/>
              </a:lnSpc>
              <a:buFont typeface="Arial" panose="020B0604020202020204" pitchFamily="34" charset="0"/>
              <a:buChar char="•"/>
            </a:pPr>
            <a:r>
              <a:rPr lang="ar-KW" sz="1800" dirty="0" smtClean="0">
                <a:solidFill>
                  <a:schemeClr val="accent1">
                    <a:lumMod val="50000"/>
                  </a:schemeClr>
                </a:solidFill>
                <a:latin typeface="Calibri" pitchFamily="34" charset="0"/>
                <a:cs typeface="mohammad bold art 1" pitchFamily="2" charset="-78"/>
              </a:rPr>
              <a:t>تم التعديل على كل من الكتاب </a:t>
            </a:r>
            <a:r>
              <a:rPr lang="ar-KW" sz="1800" dirty="0">
                <a:solidFill>
                  <a:schemeClr val="accent1">
                    <a:lumMod val="50000"/>
                  </a:schemeClr>
                </a:solidFill>
                <a:latin typeface="Calibri" pitchFamily="34" charset="0"/>
                <a:cs typeface="mohammad bold art 1" pitchFamily="2" charset="-78"/>
              </a:rPr>
              <a:t>الأول (التعريفات) والكتاب الخامس (أنشطة الأوراق المالية والأشخاص المسجلون</a:t>
            </a:r>
            <a:r>
              <a:rPr lang="ar-KW" sz="1800" dirty="0" smtClean="0">
                <a:solidFill>
                  <a:schemeClr val="accent1">
                    <a:lumMod val="50000"/>
                  </a:schemeClr>
                </a:solidFill>
                <a:latin typeface="Calibri" pitchFamily="34" charset="0"/>
                <a:cs typeface="mohammad bold art 1" pitchFamily="2" charset="-78"/>
              </a:rPr>
              <a:t>) فيما يتعلق بالمناصب والوظائف واجبة </a:t>
            </a:r>
            <a:r>
              <a:rPr lang="ar-KW" sz="1800" dirty="0" smtClean="0">
                <a:solidFill>
                  <a:schemeClr val="accent1">
                    <a:lumMod val="50000"/>
                  </a:schemeClr>
                </a:solidFill>
                <a:latin typeface="Calibri" pitchFamily="34" charset="0"/>
                <a:cs typeface="mohammad bold art 1" pitchFamily="2" charset="-78"/>
              </a:rPr>
              <a:t>التسجيل. </a:t>
            </a:r>
            <a:endParaRPr lang="ar-KW" sz="1800" dirty="0">
              <a:solidFill>
                <a:schemeClr val="accent1">
                  <a:lumMod val="50000"/>
                </a:schemeClr>
              </a:solidFill>
              <a:latin typeface="Calibri" pitchFamily="34" charset="0"/>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1749099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811" y="1832895"/>
            <a:ext cx="6455482" cy="492373"/>
          </a:xfrm>
        </p:spPr>
        <p:txBody>
          <a:bodyPr>
            <a:noAutofit/>
          </a:bodyPr>
          <a:lstStyle/>
          <a:p>
            <a:pPr lvl="0" algn="r" rtl="1" fontAlgn="base">
              <a:spcAft>
                <a:spcPts val="600"/>
              </a:spcAft>
            </a:pPr>
            <a:r>
              <a:rPr lang="ar-KW" sz="4000" b="1" dirty="0" smtClean="0">
                <a:solidFill>
                  <a:srgbClr val="AD8100"/>
                </a:solidFill>
                <a:latin typeface="Calibri" pitchFamily="34" charset="0"/>
                <a:cs typeface="mohammad bold art 1" pitchFamily="2" charset="-78"/>
              </a:rPr>
              <a:t>ثانياً: </a:t>
            </a:r>
            <a:endParaRPr lang="ar-KW" sz="4000" b="1" dirty="0">
              <a:solidFill>
                <a:srgbClr val="AD8100"/>
              </a:solidFill>
              <a:latin typeface="Calibri" pitchFamily="34" charset="0"/>
              <a:cs typeface="mohammad bold art 1" pitchFamily="2" charset="-78"/>
            </a:endParaRPr>
          </a:p>
        </p:txBody>
      </p:sp>
      <p:pic>
        <p:nvPicPr>
          <p:cNvPr id="7" name="Picture 2" descr="http://10.9.2.50:8010/documents/651018/982083/PQP+logo+FINAL-5.png/15ac1e48-3f6e-4f9c-bfe1-365c80bf4332?t=15669154487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4902" y="2568718"/>
            <a:ext cx="4524490" cy="2287560"/>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p:cNvCxnSpPr/>
          <p:nvPr/>
        </p:nvCxnSpPr>
        <p:spPr>
          <a:xfrm>
            <a:off x="3128196" y="5094440"/>
            <a:ext cx="6100883" cy="29277"/>
          </a:xfrm>
          <a:prstGeom prst="line">
            <a:avLst/>
          </a:pr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5824890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5765" y="697821"/>
            <a:ext cx="9144000" cy="492373"/>
          </a:xfrm>
        </p:spPr>
        <p:txBody>
          <a:bodyPr>
            <a:noAutofit/>
          </a:bodyPr>
          <a:lstStyle/>
          <a:p>
            <a:pPr algn="r"/>
            <a:r>
              <a:rPr lang="ar-KW" sz="2200" b="1" dirty="0">
                <a:solidFill>
                  <a:schemeClr val="accent1">
                    <a:lumMod val="50000"/>
                  </a:schemeClr>
                </a:solidFill>
                <a:latin typeface="Calibri" pitchFamily="34" charset="0"/>
                <a:cs typeface="mohammad bold art 1" pitchFamily="2" charset="-78"/>
              </a:rPr>
              <a:t/>
            </a:r>
            <a:br>
              <a:rPr lang="ar-KW" sz="2200" b="1" dirty="0">
                <a:solidFill>
                  <a:schemeClr val="accent1">
                    <a:lumMod val="50000"/>
                  </a:schemeClr>
                </a:solidFill>
                <a:latin typeface="Calibri" pitchFamily="34" charset="0"/>
                <a:cs typeface="mohammad bold art 1" pitchFamily="2" charset="-78"/>
              </a:rPr>
            </a:br>
            <a:endParaRPr lang="ar-KW" sz="2200" b="1" dirty="0">
              <a:solidFill>
                <a:schemeClr val="accent1">
                  <a:lumMod val="50000"/>
                </a:schemeClr>
              </a:solidFill>
              <a:latin typeface="Calibri" pitchFamily="34" charset="0"/>
              <a:ea typeface="+mn-ea"/>
              <a:cs typeface="mohammad bold art 1" pitchFamily="2" charset="-78"/>
            </a:endParaRPr>
          </a:p>
        </p:txBody>
      </p:sp>
      <p:sp>
        <p:nvSpPr>
          <p:cNvPr id="3" name="Subtitle 2"/>
          <p:cNvSpPr>
            <a:spLocks noGrp="1"/>
          </p:cNvSpPr>
          <p:nvPr>
            <p:ph type="subTitle" idx="1"/>
          </p:nvPr>
        </p:nvSpPr>
        <p:spPr>
          <a:xfrm>
            <a:off x="1172095" y="922231"/>
            <a:ext cx="10127879" cy="4598760"/>
          </a:xfrm>
        </p:spPr>
        <p:txBody>
          <a:bodyPr>
            <a:noAutofit/>
          </a:bodyPr>
          <a:lstStyle/>
          <a:p>
            <a:pPr marL="285750" indent="-285750" algn="justLow" rtl="1">
              <a:lnSpc>
                <a:spcPct val="130000"/>
              </a:lnSpc>
              <a:buFont typeface="Arial" panose="020B0604020202020204" pitchFamily="34" charset="0"/>
              <a:buChar char="•"/>
            </a:pPr>
            <a:r>
              <a:rPr lang="ar-KW" sz="1800" b="1" u="sng" dirty="0" smtClean="0">
                <a:solidFill>
                  <a:schemeClr val="accent1">
                    <a:lumMod val="50000"/>
                  </a:schemeClr>
                </a:solidFill>
                <a:latin typeface="Calibri" pitchFamily="34" charset="0"/>
                <a:cs typeface="mohammad bold art 1" pitchFamily="2" charset="-78"/>
              </a:rPr>
              <a:t>برنامج </a:t>
            </a:r>
            <a:r>
              <a:rPr lang="ar-KW" sz="1800" b="1" u="sng" dirty="0">
                <a:solidFill>
                  <a:schemeClr val="accent1">
                    <a:lumMod val="50000"/>
                  </a:schemeClr>
                </a:solidFill>
                <a:latin typeface="Calibri" pitchFamily="34" charset="0"/>
                <a:cs typeface="mohammad bold art 1" pitchFamily="2" charset="-78"/>
              </a:rPr>
              <a:t>المؤهلات </a:t>
            </a:r>
            <a:r>
              <a:rPr lang="ar-KW" sz="1800" b="1" u="sng" dirty="0" smtClean="0">
                <a:solidFill>
                  <a:schemeClr val="accent1">
                    <a:lumMod val="50000"/>
                  </a:schemeClr>
                </a:solidFill>
                <a:latin typeface="Calibri" pitchFamily="34" charset="0"/>
                <a:cs typeface="mohammad bold art 1" pitchFamily="2" charset="-78"/>
              </a:rPr>
              <a:t>المهنية</a:t>
            </a:r>
            <a:r>
              <a:rPr lang="ar-KW" sz="1800" b="1" u="sng" dirty="0" smtClean="0">
                <a:solidFill>
                  <a:schemeClr val="accent1">
                    <a:lumMod val="50000"/>
                  </a:schemeClr>
                </a:solidFill>
                <a:latin typeface="Calibri" pitchFamily="34" charset="0"/>
                <a:cs typeface="mohammad bold art 1" pitchFamily="2" charset="-78"/>
              </a:rPr>
              <a:t>:</a:t>
            </a:r>
            <a:endParaRPr lang="en-US" sz="1800" b="1" u="sng" dirty="0" smtClean="0">
              <a:solidFill>
                <a:schemeClr val="accent1">
                  <a:lumMod val="50000"/>
                </a:schemeClr>
              </a:solidFill>
              <a:latin typeface="Calibri" pitchFamily="34" charset="0"/>
              <a:cs typeface="mohammad bold art 1" pitchFamily="2" charset="-78"/>
            </a:endParaRPr>
          </a:p>
          <a:p>
            <a:pPr lvl="1" algn="justLow" rtl="1">
              <a:lnSpc>
                <a:spcPct val="130000"/>
              </a:lnSpc>
            </a:pPr>
            <a:r>
              <a:rPr lang="ar-KW" sz="1800" dirty="0" smtClean="0">
                <a:solidFill>
                  <a:schemeClr val="accent1">
                    <a:lumMod val="50000"/>
                  </a:schemeClr>
                </a:solidFill>
                <a:latin typeface="Calibri" pitchFamily="34" charset="0"/>
                <a:cs typeface="mohammad bold art 1" pitchFamily="2" charset="-78"/>
              </a:rPr>
              <a:t>الاختبارات </a:t>
            </a:r>
            <a:r>
              <a:rPr lang="ar-KW" sz="1800" dirty="0" smtClean="0">
                <a:solidFill>
                  <a:schemeClr val="accent1">
                    <a:lumMod val="50000"/>
                  </a:schemeClr>
                </a:solidFill>
                <a:latin typeface="Calibri" pitchFamily="34" charset="0"/>
                <a:cs typeface="mohammad bold art 1" pitchFamily="2" charset="-78"/>
              </a:rPr>
              <a:t>التأهيلية التي تحددها الهيئة للتحقق من توافر القدرات الفنية والمهنية التي تؤهل المرشح للوظيفة واجبة التسجيل، والمقدمة من</a:t>
            </a:r>
            <a:r>
              <a:rPr lang="en-US" sz="1800" dirty="0" smtClean="0">
                <a:solidFill>
                  <a:schemeClr val="accent1">
                    <a:lumMod val="50000"/>
                  </a:schemeClr>
                </a:solidFill>
                <a:latin typeface="Calibri" pitchFamily="34" charset="0"/>
                <a:cs typeface="mohammad bold art 1" pitchFamily="2" charset="-78"/>
              </a:rPr>
              <a:t> </a:t>
            </a:r>
            <a:r>
              <a:rPr lang="ar-KW" sz="1800" dirty="0" smtClean="0">
                <a:solidFill>
                  <a:schemeClr val="accent1">
                    <a:lumMod val="50000"/>
                  </a:schemeClr>
                </a:solidFill>
                <a:latin typeface="Calibri" pitchFamily="34" charset="0"/>
                <a:cs typeface="mohammad bold art 1" pitchFamily="2" charset="-78"/>
              </a:rPr>
              <a:t>قبل المعهد المعتمد للأوراق المالية والاستثمار </a:t>
            </a:r>
            <a:r>
              <a:rPr lang="en-US" sz="1800" dirty="0" smtClean="0">
                <a:solidFill>
                  <a:schemeClr val="accent1">
                    <a:lumMod val="50000"/>
                  </a:schemeClr>
                </a:solidFill>
                <a:latin typeface="Calibri" pitchFamily="34" charset="0"/>
                <a:cs typeface="mohammad bold art 1" pitchFamily="2" charset="-78"/>
              </a:rPr>
              <a:t>The Chartered Institute for Securities &amp; Investment (CISI)</a:t>
            </a:r>
            <a:endParaRPr lang="ar-KW" sz="1800" dirty="0">
              <a:solidFill>
                <a:schemeClr val="accent1">
                  <a:lumMod val="50000"/>
                </a:schemeClr>
              </a:solidFill>
              <a:latin typeface="Calibri" pitchFamily="34" charset="0"/>
              <a:cs typeface="mohammad bold art 1" pitchFamily="2" charset="-78"/>
            </a:endParaRPr>
          </a:p>
          <a:p>
            <a:pPr algn="justLow" rtl="1"/>
            <a:endParaRPr lang="en-US" sz="1400" b="1" dirty="0" smtClean="0">
              <a:solidFill>
                <a:schemeClr val="accent1">
                  <a:lumMod val="50000"/>
                </a:schemeClr>
              </a:solidFill>
              <a:latin typeface="Calibri" pitchFamily="34" charset="0"/>
              <a:cs typeface="mohammad bold art 1" pitchFamily="2" charset="-78"/>
            </a:endParaRPr>
          </a:p>
          <a:p>
            <a:pPr algn="justLow" rtl="1"/>
            <a:endParaRPr lang="ar-KW" sz="1400" b="1" dirty="0" smtClean="0">
              <a:solidFill>
                <a:schemeClr val="accent1">
                  <a:lumMod val="50000"/>
                </a:schemeClr>
              </a:solidFill>
              <a:latin typeface="Calibri" pitchFamily="34" charset="0"/>
              <a:cs typeface="mohammad bold art 1" pitchFamily="2" charset="-78"/>
            </a:endParaRPr>
          </a:p>
        </p:txBody>
      </p:sp>
      <p:cxnSp>
        <p:nvCxnSpPr>
          <p:cNvPr id="9" name="Straight Connector 8"/>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4" name="Rectangle 3"/>
          <p:cNvSpPr/>
          <p:nvPr/>
        </p:nvSpPr>
        <p:spPr>
          <a:xfrm>
            <a:off x="725425" y="266934"/>
            <a:ext cx="8974340" cy="430887"/>
          </a:xfrm>
          <a:prstGeom prst="rect">
            <a:avLst/>
          </a:prstGeom>
        </p:spPr>
        <p:txBody>
          <a:bodyPr wrap="square">
            <a:spAutoFit/>
          </a:bodyPr>
          <a:lstStyle/>
          <a:p>
            <a:pPr algn="r"/>
            <a:r>
              <a:rPr lang="ar-KW" sz="2200" b="1" dirty="0">
                <a:solidFill>
                  <a:schemeClr val="accent1">
                    <a:lumMod val="50000"/>
                  </a:schemeClr>
                </a:solidFill>
                <a:latin typeface="Calibri" pitchFamily="34" charset="0"/>
                <a:cs typeface="mohammad bold art 1" pitchFamily="2" charset="-78"/>
              </a:rPr>
              <a:t>برنامج المؤهلات المهنية</a:t>
            </a:r>
            <a:endParaRPr lang="en-US" sz="2200" dirty="0"/>
          </a:p>
        </p:txBody>
      </p:sp>
      <p:pic>
        <p:nvPicPr>
          <p:cNvPr id="5" name="Picture 4"/>
          <p:cNvPicPr>
            <a:picLocks noChangeAspect="1"/>
          </p:cNvPicPr>
          <p:nvPr/>
        </p:nvPicPr>
        <p:blipFill>
          <a:blip r:embed="rId2"/>
          <a:stretch>
            <a:fillRect/>
          </a:stretch>
        </p:blipFill>
        <p:spPr>
          <a:xfrm>
            <a:off x="3103797" y="2665673"/>
            <a:ext cx="6276460" cy="3244146"/>
          </a:xfrm>
          <a:prstGeom prst="rect">
            <a:avLst/>
          </a:prstGeom>
        </p:spPr>
      </p:pic>
    </p:spTree>
    <p:extLst>
      <p:ext uri="{BB962C8B-B14F-4D97-AF65-F5344CB8AC3E}">
        <p14:creationId xmlns:p14="http://schemas.microsoft.com/office/powerpoint/2010/main" val="1696388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81454"/>
            <a:ext cx="10515600" cy="1432350"/>
          </a:xfrm>
        </p:spPr>
        <p:txBody>
          <a:bodyPr>
            <a:noAutofit/>
          </a:bodyPr>
          <a:lstStyle/>
          <a:p>
            <a:pPr marL="285750" indent="-285750" algn="r" rtl="1">
              <a:lnSpc>
                <a:spcPct val="130000"/>
              </a:lnSpc>
              <a:buFont typeface="Arial" panose="020B0604020202020204" pitchFamily="34" charset="0"/>
              <a:buChar char="•"/>
            </a:pPr>
            <a:r>
              <a:rPr lang="ar-KW" sz="1800" b="1" dirty="0" smtClean="0">
                <a:solidFill>
                  <a:schemeClr val="accent1">
                    <a:lumMod val="50000"/>
                  </a:schemeClr>
                </a:solidFill>
                <a:latin typeface="Calibri" pitchFamily="34" charset="0"/>
                <a:ea typeface="+mn-ea"/>
                <a:cs typeface="mohammad bold art 1" pitchFamily="2" charset="-78"/>
              </a:rPr>
              <a:t>الأشخاص </a:t>
            </a:r>
            <a:r>
              <a:rPr lang="ar-KW" sz="1800" b="1" dirty="0">
                <a:solidFill>
                  <a:schemeClr val="accent1">
                    <a:lumMod val="50000"/>
                  </a:schemeClr>
                </a:solidFill>
                <a:latin typeface="Calibri" pitchFamily="34" charset="0"/>
                <a:ea typeface="+mn-ea"/>
                <a:cs typeface="mohammad bold art 1" pitchFamily="2" charset="-78"/>
              </a:rPr>
              <a:t>المسجلون قبل مرحلة التطبيق المبدئي</a:t>
            </a:r>
            <a:r>
              <a:rPr lang="ar-KW" sz="1800" b="1" dirty="0" smtClean="0">
                <a:solidFill>
                  <a:schemeClr val="accent1">
                    <a:lumMod val="50000"/>
                  </a:schemeClr>
                </a:solidFill>
                <a:latin typeface="Calibri" pitchFamily="34" charset="0"/>
                <a:ea typeface="+mn-ea"/>
                <a:cs typeface="mohammad bold art 1" pitchFamily="2" charset="-78"/>
              </a:rPr>
              <a:t>:</a:t>
            </a:r>
            <a:r>
              <a:rPr lang="en-US" sz="1800" b="1" dirty="0" smtClean="0">
                <a:solidFill>
                  <a:schemeClr val="accent1">
                    <a:lumMod val="50000"/>
                  </a:schemeClr>
                </a:solidFill>
                <a:latin typeface="Calibri" pitchFamily="34" charset="0"/>
                <a:ea typeface="+mn-ea"/>
                <a:cs typeface="mohammad bold art 1" pitchFamily="2" charset="-78"/>
              </a:rPr>
              <a:t/>
            </a:r>
            <a:br>
              <a:rPr lang="en-US" sz="1800" b="1" dirty="0" smtClean="0">
                <a:solidFill>
                  <a:schemeClr val="accent1">
                    <a:lumMod val="50000"/>
                  </a:schemeClr>
                </a:solidFill>
                <a:latin typeface="Calibri" pitchFamily="34" charset="0"/>
                <a:ea typeface="+mn-ea"/>
                <a:cs typeface="mohammad bold art 1" pitchFamily="2" charset="-78"/>
              </a:rPr>
            </a:br>
            <a:r>
              <a:rPr lang="ar-KW" sz="1800" dirty="0" smtClean="0">
                <a:solidFill>
                  <a:schemeClr val="accent1">
                    <a:lumMod val="50000"/>
                  </a:schemeClr>
                </a:solidFill>
                <a:latin typeface="Calibri" pitchFamily="34" charset="0"/>
                <a:ea typeface="+mn-ea"/>
                <a:cs typeface="mohammad bold art 1" pitchFamily="2" charset="-78"/>
              </a:rPr>
              <a:t/>
            </a:r>
            <a:br>
              <a:rPr lang="ar-KW" sz="1800" dirty="0" smtClean="0">
                <a:solidFill>
                  <a:schemeClr val="accent1">
                    <a:lumMod val="50000"/>
                  </a:schemeClr>
                </a:solidFill>
                <a:latin typeface="Calibri" pitchFamily="34" charset="0"/>
                <a:ea typeface="+mn-ea"/>
                <a:cs typeface="mohammad bold art 1" pitchFamily="2" charset="-78"/>
              </a:rPr>
            </a:br>
            <a:r>
              <a:rPr lang="ar-KW" sz="1800" dirty="0" smtClean="0">
                <a:solidFill>
                  <a:schemeClr val="accent1">
                    <a:lumMod val="50000"/>
                  </a:schemeClr>
                </a:solidFill>
                <a:latin typeface="Calibri" pitchFamily="34" charset="0"/>
                <a:ea typeface="+mn-ea"/>
                <a:cs typeface="mohammad bold art 1" pitchFamily="2" charset="-78"/>
              </a:rPr>
              <a:t>إعفاء </a:t>
            </a:r>
            <a:r>
              <a:rPr lang="ar-KW" sz="1800" dirty="0">
                <a:solidFill>
                  <a:schemeClr val="accent1">
                    <a:lumMod val="50000"/>
                  </a:schemeClr>
                </a:solidFill>
                <a:latin typeface="Calibri" pitchFamily="34" charset="0"/>
                <a:ea typeface="+mn-ea"/>
                <a:cs typeface="mohammad bold art 1" pitchFamily="2" charset="-78"/>
              </a:rPr>
              <a:t>الأشخاص المسجلون بالوظائف واجبة التسجيل لدى الهيئة قبل مرحلة التطبيق المبدئي التي تبدأ بتاريخ 1 أكتوبر 2019 من تطبيق برنامج المؤهلات المهنية</a:t>
            </a:r>
            <a:br>
              <a:rPr lang="ar-KW" sz="1800" dirty="0">
                <a:solidFill>
                  <a:schemeClr val="accent1">
                    <a:lumMod val="50000"/>
                  </a:schemeClr>
                </a:solidFill>
                <a:latin typeface="Calibri" pitchFamily="34" charset="0"/>
                <a:ea typeface="+mn-ea"/>
                <a:cs typeface="mohammad bold art 1" pitchFamily="2" charset="-78"/>
              </a:rPr>
            </a:br>
            <a:endParaRPr lang="en-US" sz="1800" dirty="0">
              <a:solidFill>
                <a:schemeClr val="accent1">
                  <a:lumMod val="50000"/>
                </a:schemeClr>
              </a:solidFill>
              <a:latin typeface="Calibri" pitchFamily="34" charset="0"/>
              <a:ea typeface="+mn-ea"/>
              <a:cs typeface="mohammad bold art 1" pitchFamily="2" charset="-78"/>
            </a:endParaRPr>
          </a:p>
        </p:txBody>
      </p:sp>
      <p:pic>
        <p:nvPicPr>
          <p:cNvPr id="4" name="Picture 4" descr="http://10.9.2.50:8010/documents/651018/986111/%D9%85%D8%B1%D8%AD%D9%84%D8%A9+1.PNG/996d8151-bdf4-4058-b972-d1ea5581a960?t=1566916329245">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80011" y="2939746"/>
            <a:ext cx="10515600" cy="27473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11" name="Rectangle 10"/>
          <p:cNvSpPr/>
          <p:nvPr/>
        </p:nvSpPr>
        <p:spPr>
          <a:xfrm>
            <a:off x="725425" y="266934"/>
            <a:ext cx="8974340" cy="430887"/>
          </a:xfrm>
          <a:prstGeom prst="rect">
            <a:avLst/>
          </a:prstGeom>
        </p:spPr>
        <p:txBody>
          <a:bodyPr wrap="square">
            <a:spAutoFit/>
          </a:bodyPr>
          <a:lstStyle/>
          <a:p>
            <a:pPr algn="r"/>
            <a:r>
              <a:rPr lang="ar-KW" sz="2200" b="1" dirty="0" smtClean="0">
                <a:solidFill>
                  <a:schemeClr val="accent1">
                    <a:lumMod val="50000"/>
                  </a:schemeClr>
                </a:solidFill>
                <a:latin typeface="Calibri" pitchFamily="34" charset="0"/>
                <a:cs typeface="mohammad bold art 1" pitchFamily="2" charset="-78"/>
              </a:rPr>
              <a:t>تطبيق برنامج المؤهلات المهنية</a:t>
            </a:r>
            <a:endParaRPr lang="en-US" sz="2200" dirty="0"/>
          </a:p>
        </p:txBody>
      </p:sp>
    </p:spTree>
    <p:extLst>
      <p:ext uri="{BB962C8B-B14F-4D97-AF65-F5344CB8AC3E}">
        <p14:creationId xmlns:p14="http://schemas.microsoft.com/office/powerpoint/2010/main" val="1077793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514" y="917975"/>
            <a:ext cx="10853286" cy="1743868"/>
          </a:xfrm>
        </p:spPr>
        <p:txBody>
          <a:bodyPr>
            <a:normAutofit fontScale="90000"/>
          </a:bodyPr>
          <a:lstStyle/>
          <a:p>
            <a:pPr marL="285750" indent="-285750" algn="r" rtl="1">
              <a:lnSpc>
                <a:spcPct val="130000"/>
              </a:lnSpc>
              <a:buFont typeface="Arial" panose="020B0604020202020204" pitchFamily="34" charset="0"/>
              <a:buChar char="•"/>
            </a:pPr>
            <a:r>
              <a:rPr lang="ar-KW" sz="2000" b="1" dirty="0">
                <a:solidFill>
                  <a:schemeClr val="accent1">
                    <a:lumMod val="50000"/>
                  </a:schemeClr>
                </a:solidFill>
                <a:latin typeface="Calibri" pitchFamily="34" charset="0"/>
                <a:ea typeface="+mn-ea"/>
                <a:cs typeface="mohammad bold art 1" pitchFamily="2" charset="-78"/>
              </a:rPr>
              <a:t>طلبات الترشيح والتسجيل للوظائف واجبة التسجيل المقدمة خلال الفترة الفاصلة بين مرحلتي التطبيق المبدئي والإلزامي:</a:t>
            </a:r>
            <a:r>
              <a:rPr lang="en-US" sz="2000" dirty="0" smtClean="0">
                <a:solidFill>
                  <a:schemeClr val="accent1">
                    <a:lumMod val="50000"/>
                  </a:schemeClr>
                </a:solidFill>
                <a:latin typeface="Calibri" pitchFamily="34" charset="0"/>
                <a:ea typeface="+mn-ea"/>
                <a:cs typeface="mohammad bold art 1" pitchFamily="2" charset="-78"/>
              </a:rPr>
              <a:t/>
            </a:r>
            <a:br>
              <a:rPr lang="en-US" sz="2000" dirty="0" smtClean="0">
                <a:solidFill>
                  <a:schemeClr val="accent1">
                    <a:lumMod val="50000"/>
                  </a:schemeClr>
                </a:solidFill>
                <a:latin typeface="Calibri" pitchFamily="34" charset="0"/>
                <a:ea typeface="+mn-ea"/>
                <a:cs typeface="mohammad bold art 1" pitchFamily="2" charset="-78"/>
              </a:rPr>
            </a:br>
            <a:r>
              <a:rPr lang="ar-KW" sz="2000" dirty="0" smtClean="0">
                <a:solidFill>
                  <a:schemeClr val="accent1">
                    <a:lumMod val="50000"/>
                  </a:schemeClr>
                </a:solidFill>
                <a:latin typeface="Calibri" pitchFamily="34" charset="0"/>
                <a:ea typeface="+mn-ea"/>
                <a:cs typeface="mohammad bold art 1" pitchFamily="2" charset="-78"/>
              </a:rPr>
              <a:t/>
            </a:r>
            <a:br>
              <a:rPr lang="ar-KW" sz="2000" dirty="0" smtClean="0">
                <a:solidFill>
                  <a:schemeClr val="accent1">
                    <a:lumMod val="50000"/>
                  </a:schemeClr>
                </a:solidFill>
                <a:latin typeface="Calibri" pitchFamily="34" charset="0"/>
                <a:ea typeface="+mn-ea"/>
                <a:cs typeface="mohammad bold art 1" pitchFamily="2" charset="-78"/>
              </a:rPr>
            </a:br>
            <a:r>
              <a:rPr lang="ar-KW" sz="2000" dirty="0">
                <a:solidFill>
                  <a:schemeClr val="accent1">
                    <a:lumMod val="50000"/>
                  </a:schemeClr>
                </a:solidFill>
                <a:latin typeface="Calibri" pitchFamily="34" charset="0"/>
                <a:ea typeface="+mn-ea"/>
                <a:cs typeface="mohammad bold art 1" pitchFamily="2" charset="-78"/>
              </a:rPr>
              <a:t>إعفاء </a:t>
            </a:r>
            <a:r>
              <a:rPr lang="ar-KW" sz="2000" dirty="0">
                <a:solidFill>
                  <a:schemeClr val="accent1">
                    <a:lumMod val="50000"/>
                  </a:schemeClr>
                </a:solidFill>
                <a:latin typeface="Calibri" pitchFamily="34" charset="0"/>
                <a:ea typeface="+mn-ea"/>
                <a:cs typeface="mohammad bold art 1" pitchFamily="2" charset="-78"/>
              </a:rPr>
              <a:t>الأشخاص المتقدمون للهيئة بطلبات الترشح والتسجيل للوظائف واجبة التسجيل ما بين مرحلة التطبيق المبدئي التي تبدأ بتاريخ 1 أكتوبر 2019 وتنتهي بتاريخ 30 سبتمبر 2020 من تطبيق برنامج المؤهلات المهنية</a:t>
            </a:r>
            <a:r>
              <a:rPr lang="ar-KW" sz="1600" dirty="0">
                <a:solidFill>
                  <a:schemeClr val="accent1">
                    <a:lumMod val="50000"/>
                  </a:schemeClr>
                </a:solidFill>
                <a:latin typeface="Calibri" pitchFamily="34" charset="0"/>
                <a:ea typeface="+mn-ea"/>
                <a:cs typeface="mohammad bold art 1" pitchFamily="2" charset="-78"/>
              </a:rPr>
              <a:t/>
            </a:r>
            <a:br>
              <a:rPr lang="ar-KW" sz="1600" dirty="0">
                <a:solidFill>
                  <a:schemeClr val="accent1">
                    <a:lumMod val="50000"/>
                  </a:schemeClr>
                </a:solidFill>
                <a:latin typeface="Calibri" pitchFamily="34" charset="0"/>
                <a:ea typeface="+mn-ea"/>
                <a:cs typeface="mohammad bold art 1" pitchFamily="2" charset="-78"/>
              </a:rPr>
            </a:br>
            <a:endParaRPr lang="en-US" sz="1600" dirty="0">
              <a:solidFill>
                <a:schemeClr val="accent1">
                  <a:lumMod val="50000"/>
                </a:schemeClr>
              </a:solidFill>
              <a:latin typeface="Calibri" pitchFamily="34" charset="0"/>
              <a:ea typeface="+mn-ea"/>
              <a:cs typeface="mohammad bold art 1" pitchFamily="2" charset="-78"/>
            </a:endParaRPr>
          </a:p>
        </p:txBody>
      </p:sp>
      <p:pic>
        <p:nvPicPr>
          <p:cNvPr id="5122" name="Picture 2" descr="http://10.9.2.50:8010/documents/651018/986111/%D9%85%D8%B1%D8%AD%D9%84%D8%A9+2.PNG/4fcb4d5d-3250-4a58-bf91-d560fb1c91c6?t=1566916524454">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925472"/>
            <a:ext cx="10515600" cy="277149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6" name="Rectangle 5"/>
          <p:cNvSpPr/>
          <p:nvPr/>
        </p:nvSpPr>
        <p:spPr>
          <a:xfrm>
            <a:off x="725425" y="266934"/>
            <a:ext cx="8974340" cy="430887"/>
          </a:xfrm>
          <a:prstGeom prst="rect">
            <a:avLst/>
          </a:prstGeom>
        </p:spPr>
        <p:txBody>
          <a:bodyPr wrap="square">
            <a:spAutoFit/>
          </a:bodyPr>
          <a:lstStyle/>
          <a:p>
            <a:pPr algn="r"/>
            <a:r>
              <a:rPr lang="ar-KW" sz="2200" b="1" dirty="0" smtClean="0">
                <a:solidFill>
                  <a:schemeClr val="accent1">
                    <a:lumMod val="50000"/>
                  </a:schemeClr>
                </a:solidFill>
                <a:latin typeface="Calibri" pitchFamily="34" charset="0"/>
                <a:cs typeface="mohammad bold art 1" pitchFamily="2" charset="-78"/>
              </a:rPr>
              <a:t>تطبيق برنامج </a:t>
            </a:r>
            <a:r>
              <a:rPr lang="ar-KW" sz="2200" b="1" dirty="0">
                <a:solidFill>
                  <a:schemeClr val="accent1">
                    <a:lumMod val="50000"/>
                  </a:schemeClr>
                </a:solidFill>
                <a:latin typeface="Calibri" pitchFamily="34" charset="0"/>
                <a:cs typeface="mohammad bold art 1" pitchFamily="2" charset="-78"/>
              </a:rPr>
              <a:t>المؤهلات المهنية</a:t>
            </a:r>
            <a:endParaRPr lang="en-US" sz="2200" dirty="0"/>
          </a:p>
        </p:txBody>
      </p:sp>
    </p:spTree>
    <p:extLst>
      <p:ext uri="{BB962C8B-B14F-4D97-AF65-F5344CB8AC3E}">
        <p14:creationId xmlns:p14="http://schemas.microsoft.com/office/powerpoint/2010/main" val="1495653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867" y="1166245"/>
            <a:ext cx="10515600" cy="1325563"/>
          </a:xfrm>
        </p:spPr>
        <p:txBody>
          <a:bodyPr>
            <a:normAutofit fontScale="90000"/>
          </a:bodyPr>
          <a:lstStyle/>
          <a:p>
            <a:pPr marL="285750" indent="-285750" algn="r" rtl="1">
              <a:lnSpc>
                <a:spcPct val="130000"/>
              </a:lnSpc>
              <a:buFont typeface="Arial" panose="020B0604020202020204" pitchFamily="34" charset="0"/>
              <a:buChar char="•"/>
            </a:pPr>
            <a:r>
              <a:rPr lang="ar-KW" sz="2000" b="1" dirty="0">
                <a:solidFill>
                  <a:schemeClr val="accent1">
                    <a:lumMod val="50000"/>
                  </a:schemeClr>
                </a:solidFill>
                <a:latin typeface="Calibri" pitchFamily="34" charset="0"/>
                <a:ea typeface="+mn-ea"/>
                <a:cs typeface="mohammad bold art 1" pitchFamily="2" charset="-78"/>
              </a:rPr>
              <a:t>طلبات الترشيح والتسجيل للوظائف واجبة التسجيل المقدمة بعد مرحلة التطبيق الإلزامي</a:t>
            </a:r>
            <a:r>
              <a:rPr lang="ar-KW" sz="2000" b="1" dirty="0" smtClean="0">
                <a:solidFill>
                  <a:schemeClr val="accent1">
                    <a:lumMod val="50000"/>
                  </a:schemeClr>
                </a:solidFill>
                <a:latin typeface="Calibri" pitchFamily="34" charset="0"/>
                <a:ea typeface="+mn-ea"/>
                <a:cs typeface="mohammad bold art 1" pitchFamily="2" charset="-78"/>
              </a:rPr>
              <a:t>:</a:t>
            </a:r>
            <a:r>
              <a:rPr lang="en-US" sz="2000" dirty="0" smtClean="0">
                <a:solidFill>
                  <a:schemeClr val="accent1">
                    <a:lumMod val="50000"/>
                  </a:schemeClr>
                </a:solidFill>
                <a:latin typeface="Calibri" pitchFamily="34" charset="0"/>
                <a:ea typeface="+mn-ea"/>
                <a:cs typeface="mohammad bold art 1" pitchFamily="2" charset="-78"/>
              </a:rPr>
              <a:t/>
            </a:r>
            <a:br>
              <a:rPr lang="en-US" sz="2000" dirty="0" smtClean="0">
                <a:solidFill>
                  <a:schemeClr val="accent1">
                    <a:lumMod val="50000"/>
                  </a:schemeClr>
                </a:solidFill>
                <a:latin typeface="Calibri" pitchFamily="34" charset="0"/>
                <a:ea typeface="+mn-ea"/>
                <a:cs typeface="mohammad bold art 1" pitchFamily="2" charset="-78"/>
              </a:rPr>
            </a:br>
            <a:r>
              <a:rPr lang="ar-KW" sz="2000" dirty="0" smtClean="0">
                <a:solidFill>
                  <a:schemeClr val="accent1">
                    <a:lumMod val="50000"/>
                  </a:schemeClr>
                </a:solidFill>
                <a:latin typeface="Calibri" pitchFamily="34" charset="0"/>
                <a:ea typeface="+mn-ea"/>
                <a:cs typeface="mohammad bold art 1" pitchFamily="2" charset="-78"/>
              </a:rPr>
              <a:t/>
            </a:r>
            <a:br>
              <a:rPr lang="ar-KW" sz="2000" dirty="0" smtClean="0">
                <a:solidFill>
                  <a:schemeClr val="accent1">
                    <a:lumMod val="50000"/>
                  </a:schemeClr>
                </a:solidFill>
                <a:latin typeface="Calibri" pitchFamily="34" charset="0"/>
                <a:ea typeface="+mn-ea"/>
                <a:cs typeface="mohammad bold art 1" pitchFamily="2" charset="-78"/>
              </a:rPr>
            </a:br>
            <a:r>
              <a:rPr lang="ar-KW" sz="2000" dirty="0">
                <a:solidFill>
                  <a:schemeClr val="accent1">
                    <a:lumMod val="50000"/>
                  </a:schemeClr>
                </a:solidFill>
                <a:latin typeface="Calibri" pitchFamily="34" charset="0"/>
                <a:ea typeface="+mn-ea"/>
                <a:cs typeface="mohammad bold art 1" pitchFamily="2" charset="-78"/>
              </a:rPr>
              <a:t>بدأ </a:t>
            </a:r>
            <a:r>
              <a:rPr lang="ar-KW" sz="2000" dirty="0">
                <a:solidFill>
                  <a:schemeClr val="accent1">
                    <a:lumMod val="50000"/>
                  </a:schemeClr>
                </a:solidFill>
                <a:latin typeface="Calibri" pitchFamily="34" charset="0"/>
                <a:ea typeface="+mn-ea"/>
                <a:cs typeface="mohammad bold art 1" pitchFamily="2" charset="-78"/>
              </a:rPr>
              <a:t>مرحلة التطبيق الإلزامي لبرنامج المؤهلات المهنية على الأشخاص المتقدمين للهيئة بطلبات الترشح والتسجيل للوظائف واجبة التسجيل اعتباراً من تاريخ 1 أكتوبر 2020</a:t>
            </a:r>
            <a:r>
              <a:rPr lang="ar-KW" sz="1600" dirty="0">
                <a:solidFill>
                  <a:schemeClr val="accent1">
                    <a:lumMod val="50000"/>
                  </a:schemeClr>
                </a:solidFill>
                <a:latin typeface="Calibri" pitchFamily="34" charset="0"/>
                <a:ea typeface="+mn-ea"/>
                <a:cs typeface="mohammad bold art 1" pitchFamily="2" charset="-78"/>
              </a:rPr>
              <a:t/>
            </a:r>
            <a:br>
              <a:rPr lang="ar-KW" sz="1600" dirty="0">
                <a:solidFill>
                  <a:schemeClr val="accent1">
                    <a:lumMod val="50000"/>
                  </a:schemeClr>
                </a:solidFill>
                <a:latin typeface="Calibri" pitchFamily="34" charset="0"/>
                <a:ea typeface="+mn-ea"/>
                <a:cs typeface="mohammad bold art 1" pitchFamily="2" charset="-78"/>
              </a:rPr>
            </a:br>
            <a:endParaRPr lang="en-US" sz="1600" dirty="0">
              <a:solidFill>
                <a:schemeClr val="accent1">
                  <a:lumMod val="50000"/>
                </a:schemeClr>
              </a:solidFill>
              <a:latin typeface="Calibri" pitchFamily="34" charset="0"/>
              <a:ea typeface="+mn-ea"/>
              <a:cs typeface="mohammad bold art 1" pitchFamily="2" charset="-78"/>
            </a:endParaRPr>
          </a:p>
        </p:txBody>
      </p:sp>
      <p:pic>
        <p:nvPicPr>
          <p:cNvPr id="6146" name="Picture 2" descr="http://10.9.2.50:8010/documents/651018/986111/%D9%85%D8%B1%D8%AD%D9%84%D8%A9+3.PNG/96710f6a-a523-49eb-802b-48bfd5048648?t=1566916534708">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937081"/>
            <a:ext cx="10515600" cy="2817332"/>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10666" y="807086"/>
            <a:ext cx="12202666" cy="1623"/>
          </a:xfrm>
          <a:prstGeom prst="line">
            <a:avLst/>
          </a:prstGeom>
          <a:ln/>
        </p:spPr>
        <p:style>
          <a:lnRef idx="1">
            <a:schemeClr val="accent3"/>
          </a:lnRef>
          <a:fillRef idx="0">
            <a:schemeClr val="accent3"/>
          </a:fillRef>
          <a:effectRef idx="0">
            <a:schemeClr val="accent3"/>
          </a:effectRef>
          <a:fontRef idx="minor">
            <a:schemeClr val="tx1"/>
          </a:fontRef>
        </p:style>
      </p:cxnSp>
      <p:sp>
        <p:nvSpPr>
          <p:cNvPr id="6" name="Rectangle 5"/>
          <p:cNvSpPr/>
          <p:nvPr/>
        </p:nvSpPr>
        <p:spPr>
          <a:xfrm>
            <a:off x="725425" y="266934"/>
            <a:ext cx="8974340" cy="430887"/>
          </a:xfrm>
          <a:prstGeom prst="rect">
            <a:avLst/>
          </a:prstGeom>
        </p:spPr>
        <p:txBody>
          <a:bodyPr wrap="square">
            <a:spAutoFit/>
          </a:bodyPr>
          <a:lstStyle/>
          <a:p>
            <a:pPr algn="r"/>
            <a:r>
              <a:rPr lang="ar-KW" sz="2200" b="1" dirty="0" smtClean="0">
                <a:solidFill>
                  <a:schemeClr val="accent1">
                    <a:lumMod val="50000"/>
                  </a:schemeClr>
                </a:solidFill>
                <a:latin typeface="Calibri" pitchFamily="34" charset="0"/>
                <a:cs typeface="mohammad bold art 1" pitchFamily="2" charset="-78"/>
              </a:rPr>
              <a:t>تطبيق برنامج </a:t>
            </a:r>
            <a:r>
              <a:rPr lang="ar-KW" sz="2200" b="1" dirty="0">
                <a:solidFill>
                  <a:schemeClr val="accent1">
                    <a:lumMod val="50000"/>
                  </a:schemeClr>
                </a:solidFill>
                <a:latin typeface="Calibri" pitchFamily="34" charset="0"/>
                <a:cs typeface="mohammad bold art 1" pitchFamily="2" charset="-78"/>
              </a:rPr>
              <a:t>المؤهلات المهنية</a:t>
            </a:r>
            <a:endParaRPr lang="en-US" sz="2200" dirty="0"/>
          </a:p>
        </p:txBody>
      </p:sp>
    </p:spTree>
    <p:extLst>
      <p:ext uri="{BB962C8B-B14F-4D97-AF65-F5344CB8AC3E}">
        <p14:creationId xmlns:p14="http://schemas.microsoft.com/office/powerpoint/2010/main" val="3316785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3139</TotalTime>
  <Words>1002</Words>
  <Application>Microsoft Office PowerPoint</Application>
  <PresentationFormat>Widescreen</PresentationFormat>
  <Paragraphs>135</Paragraphs>
  <Slides>21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Calibri Light</vt:lpstr>
      <vt:lpstr>DiwanMuna-Bold</vt:lpstr>
      <vt:lpstr>mohammad bold art 1</vt:lpstr>
      <vt:lpstr>Simplified Arabic</vt:lpstr>
      <vt:lpstr>Symbol</vt:lpstr>
      <vt:lpstr>Times New Roman</vt:lpstr>
      <vt:lpstr>Office Theme</vt:lpstr>
      <vt:lpstr>ورشة عمل</vt:lpstr>
      <vt:lpstr>الأجندة</vt:lpstr>
      <vt:lpstr>أولاً: </vt:lpstr>
      <vt:lpstr>مقدمة</vt:lpstr>
      <vt:lpstr>ثانياً: </vt:lpstr>
      <vt:lpstr> </vt:lpstr>
      <vt:lpstr>الأشخاص المسجلون قبل مرحلة التطبيق المبدئي:  إعفاء الأشخاص المسجلون بالوظائف واجبة التسجيل لدى الهيئة قبل مرحلة التطبيق المبدئي التي تبدأ بتاريخ 1 أكتوبر 2019 من تطبيق برنامج المؤهلات المهنية </vt:lpstr>
      <vt:lpstr>طلبات الترشيح والتسجيل للوظائف واجبة التسجيل المقدمة خلال الفترة الفاصلة بين مرحلتي التطبيق المبدئي والإلزامي:  إعفاء الأشخاص المتقدمون للهيئة بطلبات الترشح والتسجيل للوظائف واجبة التسجيل ما بين مرحلة التطبيق المبدئي التي تبدأ بتاريخ 1 أكتوبر 2019 وتنتهي بتاريخ 30 سبتمبر 2020 من تطبيق برنامج المؤهلات المهنية </vt:lpstr>
      <vt:lpstr>طلبات الترشيح والتسجيل للوظائف واجبة التسجيل المقدمة بعد مرحلة التطبيق الإلزامي:  بدأ مرحلة التطبيق الإلزامي لبرنامج المؤهلات المهنية على الأشخاص المتقدمين للهيئة بطلبات الترشح والتسجيل للوظائف واجبة التسجيل اعتباراً من تاريخ 1 أكتوبر 2020 </vt:lpstr>
      <vt:lpstr>ثالثاً: </vt:lpstr>
      <vt:lpstr>تم إضافة كل من التعريفات التالية:  1. برنامج المؤهلات المهنية 2. مستشار استثمار رئيسي 3. مقوم أصول رئيسي </vt:lpstr>
      <vt:lpstr>رابعاً: </vt:lpstr>
      <vt:lpstr>PowerPoint Presentation</vt:lpstr>
      <vt:lpstr> </vt:lpstr>
      <vt:lpstr> </vt:lpstr>
      <vt:lpstr> </vt:lpstr>
      <vt:lpstr>خامساً: </vt:lpstr>
      <vt:lpstr>خدمات إدارة التراخيص والتسجيل الخاصة بالأشخاص المسجلين عبر بوابة الهيئة الإلكترونية:   </vt:lpstr>
      <vt:lpstr>خدمة طلب استيفاء متطلبات برنامج المؤهلات المهنية للوظائف واجبة التسجيل عبر بوابة الهيئة الإلكترونية:  تم إضافة هذه الخدمة لتتيح إمكانية تقديم طلب استيفاء متطلبات برنامج المؤهلات المهنية للوظائف واجبة التسجيل عبر بوابة الهيئة الالكترونية، وذلك للأشخاص المسجلين في الوظائف واجبة التسجيل قبل تاريخ 1 أكتوبر 2019 حسب متطلبات برنامج المؤهلات المهنية، والتي تتطلب اجتياز الشروط الخاصة للبرنامج في موعد أقصاه سنة من ذلك التاريخ، وتزويد الهيئة بالمستندات التي تثبت استيفاءهم أحد المتطلبات الآتية:   - المشاركة في الدورات التدريبية المتعلقة بالمؤهليْن الفني والرقابي وفقاً لمتطلبات برنامج المؤهلات المهنية.   - اجتياز المؤهليْن الفني والرقابي اختيارياً دون الحاجة للمشاركة بالدورات التدريبية.    - الحصول على الشهادة المهنية أو سنوات الخبرة المطلوبة للإعفاء من المؤهل الفني وفقاً لما ورد في برنامج المؤهلات المهنية.  </vt:lpstr>
      <vt:lpstr>تقدم جميع طلبات إدارة التراخيص والتسجيل عبر البوابة فقط، ولا يستلزم الأمر إرسال كتاب للهيئة بشأن ذلك.</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Ohoud Alajmi</dc:creator>
  <cp:lastModifiedBy>Zahra Almousa</cp:lastModifiedBy>
  <cp:revision>138</cp:revision>
  <cp:lastPrinted>2019-01-08T08:48:48Z</cp:lastPrinted>
  <dcterms:created xsi:type="dcterms:W3CDTF">2019-01-07T08:24:41Z</dcterms:created>
  <dcterms:modified xsi:type="dcterms:W3CDTF">2019-11-28T11:22:58Z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48029534-5340-4bf7-9b92-889f947ed9ee</vt:lpwstr>
  </property>
</Properties>
</file>